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Default Extension="wmf" ContentType="image/x-wmf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63" r:id="rId3"/>
    <p:sldId id="262" r:id="rId4"/>
    <p:sldId id="314" r:id="rId5"/>
    <p:sldId id="378" r:id="rId6"/>
    <p:sldId id="294" r:id="rId7"/>
    <p:sldId id="384" r:id="rId8"/>
    <p:sldId id="395" r:id="rId9"/>
    <p:sldId id="345" r:id="rId10"/>
    <p:sldId id="388" r:id="rId11"/>
    <p:sldId id="389" r:id="rId12"/>
    <p:sldId id="390" r:id="rId13"/>
    <p:sldId id="396" r:id="rId14"/>
    <p:sldId id="391" r:id="rId15"/>
    <p:sldId id="392" r:id="rId16"/>
    <p:sldId id="329" r:id="rId17"/>
    <p:sldId id="344" r:id="rId18"/>
    <p:sldId id="398" r:id="rId19"/>
    <p:sldId id="404" r:id="rId20"/>
    <p:sldId id="272" r:id="rId21"/>
    <p:sldId id="264" r:id="rId22"/>
    <p:sldId id="383" r:id="rId23"/>
    <p:sldId id="402" r:id="rId24"/>
    <p:sldId id="403" r:id="rId25"/>
    <p:sldId id="401" r:id="rId26"/>
    <p:sldId id="397" r:id="rId27"/>
    <p:sldId id="394" r:id="rId28"/>
    <p:sldId id="339" r:id="rId29"/>
    <p:sldId id="399" r:id="rId30"/>
    <p:sldId id="407" r:id="rId31"/>
    <p:sldId id="276" r:id="rId3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clrMode="bw" frameSlides="1"/>
  <p:clrMru>
    <a:srgbClr val="CC3300"/>
    <a:srgbClr val="000000"/>
    <a:srgbClr val="0000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4551" autoAdjust="0"/>
    <p:restoredTop sz="86369" autoAdjust="0"/>
  </p:normalViewPr>
  <p:slideViewPr>
    <p:cSldViewPr>
      <p:cViewPr varScale="1">
        <p:scale>
          <a:sx n="128" d="100"/>
          <a:sy n="128" d="100"/>
        </p:scale>
        <p:origin x="-156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888"/>
    </p:cViewPr>
  </p:sorterViewPr>
  <p:notesViewPr>
    <p:cSldViewPr>
      <p:cViewPr>
        <p:scale>
          <a:sx n="100" d="100"/>
          <a:sy n="100" d="100"/>
        </p:scale>
        <p:origin x="-870" y="516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4B007BB6-FDD8-4C16-AE41-32D3292EAA2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 defTabSz="912813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 algn="r" defTabSz="912813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 defTabSz="912813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 algn="r" defTabSz="912813">
              <a:defRPr sz="1300"/>
            </a:lvl1pPr>
          </a:lstStyle>
          <a:p>
            <a:fld id="{53C73780-F8C2-4CB5-91BD-D708FEEFDB0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FE6B16-02E0-4A6C-86EA-C07450B5C0BC}" type="slidenum">
              <a:rPr lang="en-US"/>
              <a:pPr/>
              <a:t>1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F7FAAD-292E-4478-89BA-83F5F7E578F4}" type="slidenum">
              <a:rPr lang="en-US"/>
              <a:pPr/>
              <a:t>2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en-US" smtClean="0">
                <a:latin typeface="Times New Roman" pitchFamily="1" charset="0"/>
                <a:ea typeface="ＭＳ Ｐゴシック" pitchFamily="1" charset="-128"/>
              </a:rPr>
              <a:t>Order of Plans and Progress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>
                <a:latin typeface="Times New Roman" pitchFamily="1" charset="0"/>
                <a:ea typeface="ＭＳ Ｐゴシック" pitchFamily="1" charset="-128"/>
              </a:rPr>
              <a:t>Administration – Linda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>
                <a:latin typeface="Times New Roman" pitchFamily="1" charset="0"/>
                <a:ea typeface="ＭＳ Ｐゴシック" pitchFamily="1" charset="-128"/>
              </a:rPr>
              <a:t>Clubhouse and Pool – Jane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>
                <a:latin typeface="Times New Roman" pitchFamily="1" charset="0"/>
                <a:ea typeface="ＭＳ Ｐゴシック" pitchFamily="1" charset="-128"/>
              </a:rPr>
              <a:t>Landscaping – Robert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>
                <a:latin typeface="Times New Roman" pitchFamily="1" charset="0"/>
                <a:ea typeface="ＭＳ Ｐゴシック" pitchFamily="1" charset="-128"/>
              </a:rPr>
              <a:t>Ponds and Waterways – Chip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>
                <a:latin typeface="Times New Roman" pitchFamily="1" charset="0"/>
                <a:ea typeface="ＭＳ Ｐゴシック" pitchFamily="1" charset="-128"/>
              </a:rPr>
              <a:t>Collection Comments – Linda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>
                <a:latin typeface="Times New Roman" pitchFamily="1" charset="0"/>
                <a:ea typeface="ＭＳ Ｐゴシック" pitchFamily="1" charset="-128"/>
              </a:rPr>
              <a:t>Newsletters / Directory / Web Site – Jane / Terry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>
                <a:latin typeface="Times New Roman" pitchFamily="1" charset="0"/>
                <a:ea typeface="ＭＳ Ｐゴシック" pitchFamily="1" charset="-128"/>
              </a:rPr>
              <a:t>Architectural Review – Vince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73780-F8C2-4CB5-91BD-D708FEEFDB0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A9DC3-F8FF-4A53-90D2-1F2C8F8EEA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3E5FBB-1644-40AB-A9D4-22FF42D1E0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E1AF01-AD07-4A48-90C7-81A91D1282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ADDABA-57F1-4968-AEC3-594C27D788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A0BD8-54A2-49B5-8788-7D88B0D2D8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1B6DE9-ACCE-4E83-836C-2FB9D2B6ED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839C70-EC1B-4966-BCC6-A866A95D61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4A57C6-FC39-436E-80FF-15D4BFE283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E23BF2-FE41-42B2-A5EC-BAB4D164D9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D04B24-D733-4F5E-8E98-FF9D36827B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31966D-DA2F-4E61-BB0F-2E20087533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6AC04-6E20-40F4-9E79-B100ADF0ED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97C5F-6B8D-4BD8-840A-D72CB851C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59D977-FF1A-4E3E-AB5E-EAE574EB6B63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838200" y="990600"/>
            <a:ext cx="731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rgbClr val="FFFF00"/>
                </a:solidFill>
                <a:latin typeface="Arial" charset="0"/>
              </a:rPr>
              <a:t>Welcome To The Annual 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600200" y="19812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7412" name="Rectangle 7"/>
          <p:cNvSpPr>
            <a:spLocks noChangeArrowheads="1"/>
          </p:cNvSpPr>
          <p:nvPr/>
        </p:nvSpPr>
        <p:spPr bwMode="auto">
          <a:xfrm>
            <a:off x="3638550" y="3000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362200"/>
            <a:ext cx="2838450" cy="130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 Box 8"/>
          <p:cNvSpPr txBox="1">
            <a:spLocks noChangeArrowheads="1"/>
          </p:cNvSpPr>
          <p:nvPr/>
        </p:nvSpPr>
        <p:spPr bwMode="auto">
          <a:xfrm>
            <a:off x="609600" y="4267200"/>
            <a:ext cx="7924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rgbClr val="FFFF00"/>
                </a:solidFill>
                <a:latin typeface="Arial" charset="0"/>
              </a:rPr>
              <a:t>Homeowners Association Meeting</a:t>
            </a: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rgbClr val="FFFF00"/>
                </a:solidFill>
                <a:latin typeface="Arial" charset="0"/>
              </a:rPr>
              <a:t>February </a:t>
            </a:r>
            <a:r>
              <a:rPr lang="en-US" sz="3200" dirty="0" smtClean="0">
                <a:solidFill>
                  <a:srgbClr val="FFFF00"/>
                </a:solidFill>
                <a:latin typeface="Arial" charset="0"/>
              </a:rPr>
              <a:t>23, 2017</a:t>
            </a:r>
            <a:endParaRPr lang="en-US" sz="3200" dirty="0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Arial" charset="0"/>
                <a:ea typeface="ＭＳ Ｐゴシック" pitchFamily="1" charset="-128"/>
              </a:rPr>
              <a:t>Administration</a:t>
            </a:r>
          </a:p>
        </p:txBody>
      </p:sp>
      <p:graphicFrame>
        <p:nvGraphicFramePr>
          <p:cNvPr id="191309" name="Group 845"/>
          <p:cNvGraphicFramePr>
            <a:graphicFrameLocks noGrp="1"/>
          </p:cNvGraphicFramePr>
          <p:nvPr>
            <p:ph idx="1"/>
          </p:nvPr>
        </p:nvGraphicFramePr>
        <p:xfrm>
          <a:off x="228600" y="1377950"/>
          <a:ext cx="8610600" cy="4754880"/>
        </p:xfrm>
        <a:graphic>
          <a:graphicData uri="http://schemas.openxmlformats.org/drawingml/2006/table">
            <a:tbl>
              <a:tblPr/>
              <a:tblGrid>
                <a:gridCol w="3025775"/>
                <a:gridCol w="1473200"/>
                <a:gridCol w="1397000"/>
                <a:gridCol w="1266825"/>
                <a:gridCol w="1447800"/>
              </a:tblGrid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2016 Budget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2016 Actual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Difference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2017 Budget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Annual Corp. Report Fee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Bank Charges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40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60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74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Insurance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3,196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3,694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498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3,555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Mail Box Rental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132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48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Postage and Delivery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152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144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(8)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104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Printing and Reproduction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600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956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356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600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Surety Bond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Miscellaneous Admin.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165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196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31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122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City Storm Water Fee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475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461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(14)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475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Legal Fees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750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(750)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750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TOTAL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$ 5,650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$5,831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$181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$ 6,000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pitchFamily="1" charset="-128"/>
              </a:rPr>
              <a:t>Social Committee</a:t>
            </a:r>
          </a:p>
        </p:txBody>
      </p:sp>
      <p:graphicFrame>
        <p:nvGraphicFramePr>
          <p:cNvPr id="192909" name="Group 397"/>
          <p:cNvGraphicFramePr>
            <a:graphicFrameLocks noGrp="1"/>
          </p:cNvGraphicFramePr>
          <p:nvPr>
            <p:ph idx="1"/>
          </p:nvPr>
        </p:nvGraphicFramePr>
        <p:xfrm>
          <a:off x="228600" y="1981200"/>
          <a:ext cx="8610600" cy="1188720"/>
        </p:xfrm>
        <a:graphic>
          <a:graphicData uri="http://schemas.openxmlformats.org/drawingml/2006/table">
            <a:tbl>
              <a:tblPr/>
              <a:tblGrid>
                <a:gridCol w="2819400"/>
                <a:gridCol w="1524000"/>
                <a:gridCol w="1487488"/>
                <a:gridCol w="1255712"/>
                <a:gridCol w="152400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2016 Budget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2016Actual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Difference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20167Budget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Social Committee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$ 0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(500)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TOTAL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$ 500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(500)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$ 500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ea typeface="ＭＳ Ｐゴシック" pitchFamily="1" charset="-128"/>
              </a:rPr>
              <a:t>Clubhouse &amp; Pool -1</a:t>
            </a:r>
          </a:p>
        </p:txBody>
      </p:sp>
      <p:graphicFrame>
        <p:nvGraphicFramePr>
          <p:cNvPr id="196619" name="Group 1035"/>
          <p:cNvGraphicFramePr>
            <a:graphicFrameLocks noGrp="1"/>
          </p:cNvGraphicFramePr>
          <p:nvPr>
            <p:ph idx="1"/>
          </p:nvPr>
        </p:nvGraphicFramePr>
        <p:xfrm>
          <a:off x="304800" y="1447800"/>
          <a:ext cx="8458200" cy="5029199"/>
        </p:xfrm>
        <a:graphic>
          <a:graphicData uri="http://schemas.openxmlformats.org/drawingml/2006/table">
            <a:tbl>
              <a:tblPr/>
              <a:tblGrid>
                <a:gridCol w="3170238"/>
                <a:gridCol w="1198562"/>
                <a:gridCol w="1193800"/>
                <a:gridCol w="1352550"/>
                <a:gridCol w="154305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2016 Budget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2016Actual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Difference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2017 Budget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Clubhouse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Clubhouse Cleaning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1,390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770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(620)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1,390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Clubhouse Supplies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28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(272)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Clubhouse Repairs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2,853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1,353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Clubhouse Labor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Clubhouse Parts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450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(50)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Pest Control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316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(4)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Total Clubhouse Expense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$ 4,010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$ 4,417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$407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$ 4,010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Pool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Pool Operation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2,982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Pool Chemicals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1,595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95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Pool Repairs Labor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330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330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Pool Repair Parts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74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(426)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Pool Permits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340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340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340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Total Pool Expense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$ 5,340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$ 5,321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(19)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$ 5,340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609600"/>
          </a:xfrm>
        </p:spPr>
        <p:txBody>
          <a:bodyPr/>
          <a:lstStyle/>
          <a:p>
            <a:pPr eaLnBrk="1" hangingPunct="1"/>
            <a:r>
              <a:rPr lang="en-US" sz="4000" smtClean="0">
                <a:ea typeface="ＭＳ Ｐゴシック" pitchFamily="1" charset="-128"/>
              </a:rPr>
              <a:t>Clubhouse &amp; Pool - 2</a:t>
            </a:r>
          </a:p>
        </p:txBody>
      </p:sp>
      <p:graphicFrame>
        <p:nvGraphicFramePr>
          <p:cNvPr id="205980" name="Group 156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8305800" cy="2617787"/>
        </p:xfrm>
        <a:graphic>
          <a:graphicData uri="http://schemas.openxmlformats.org/drawingml/2006/table">
            <a:tbl>
              <a:tblPr/>
              <a:tblGrid>
                <a:gridCol w="3170238"/>
                <a:gridCol w="1198562"/>
                <a:gridCol w="1154113"/>
                <a:gridCol w="1392237"/>
                <a:gridCol w="139065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2016  Budget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2016Actual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Difference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2017 Budget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Utilities - Clubhouse &amp; Pool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Electricity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2,700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2,316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(384)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2,700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Telephone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650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(150)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650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Water and Sewer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820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(180)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Total Utilities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$4,350   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$3,636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(714)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$ 4,350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Total Clubhouse &amp; Pool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$ 13,700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$13,374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 (326)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$ 13,700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Reserve for Pool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$   5,000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$  5,000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$                -  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$  5,000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pitchFamily="1" charset="-128"/>
              </a:rPr>
              <a:t>Landscaping</a:t>
            </a:r>
          </a:p>
        </p:txBody>
      </p:sp>
      <p:graphicFrame>
        <p:nvGraphicFramePr>
          <p:cNvPr id="198372" name="Group 740"/>
          <p:cNvGraphicFramePr>
            <a:graphicFrameLocks noGrp="1"/>
          </p:cNvGraphicFramePr>
          <p:nvPr>
            <p:ph idx="1"/>
          </p:nvPr>
        </p:nvGraphicFramePr>
        <p:xfrm>
          <a:off x="304800" y="1447800"/>
          <a:ext cx="8610600" cy="3017520"/>
        </p:xfrm>
        <a:graphic>
          <a:graphicData uri="http://schemas.openxmlformats.org/drawingml/2006/table">
            <a:tbl>
              <a:tblPr/>
              <a:tblGrid>
                <a:gridCol w="3429000"/>
                <a:gridCol w="1295400"/>
                <a:gridCol w="1219200"/>
                <a:gridCol w="1371600"/>
                <a:gridCol w="12954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2016 Budget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2016 Actual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Difference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2017 Budget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Outdoor Inc.  Contract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33,436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33,436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33,436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Additional Weed Control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(1,000)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Miscellaneous Work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1,064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1,839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775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1,064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Irrigation Repair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452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(2,548)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Utilities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4,949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1449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Renovation Work (TBD)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(3,000)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3,000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TOTAL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$45,000 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$ 40,676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(4,324)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$45,000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pitchFamily="1" charset="-128"/>
              </a:rPr>
              <a:t>Ponds and Waterways</a:t>
            </a:r>
          </a:p>
        </p:txBody>
      </p:sp>
      <p:graphicFrame>
        <p:nvGraphicFramePr>
          <p:cNvPr id="200111" name="Group 431"/>
          <p:cNvGraphicFramePr>
            <a:graphicFrameLocks noGrp="1"/>
          </p:cNvGraphicFramePr>
          <p:nvPr>
            <p:ph idx="1"/>
          </p:nvPr>
        </p:nvGraphicFramePr>
        <p:xfrm>
          <a:off x="304800" y="1981200"/>
          <a:ext cx="8458200" cy="2833691"/>
        </p:xfrm>
        <a:graphic>
          <a:graphicData uri="http://schemas.openxmlformats.org/drawingml/2006/table">
            <a:tbl>
              <a:tblPr/>
              <a:tblGrid>
                <a:gridCol w="3124200"/>
                <a:gridCol w="1371600"/>
                <a:gridCol w="1295400"/>
                <a:gridCol w="1295400"/>
                <a:gridCol w="1371600"/>
              </a:tblGrid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2016 Budget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2016 Actual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Difference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2017 Budget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Electricity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7,500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9,906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2,406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8,500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Algae Control (Chemicals and materials)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3,080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(420)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Fountain Maintenance and Parts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2,500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2,477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(23)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2,500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Pond Service Trapping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(1,000)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0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Pond Repair and Maintenance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1,511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(989)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TOTAL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$ 17,000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$16,974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(26)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$17,000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1" charset="-128"/>
              </a:rPr>
              <a:t>2016 Collection Comments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1" charset="-128"/>
              </a:rPr>
              <a:t>2016 Dues collections 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1" charset="-128"/>
              </a:rPr>
              <a:t>Collected on 141 Lots </a:t>
            </a:r>
            <a:r>
              <a:rPr lang="en-US" sz="3200" dirty="0" smtClean="0">
                <a:latin typeface="Arial" charset="0"/>
                <a:ea typeface="ＭＳ Ｐゴシック" pitchFamily="1" charset="-128"/>
              </a:rPr>
              <a:t>	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1" charset="-128"/>
              </a:rPr>
              <a:t>1 Lien, payments made monthly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1" charset="-128"/>
              </a:rPr>
              <a:t>1 Lien, home to be auctioned in March</a:t>
            </a:r>
          </a:p>
          <a:p>
            <a:pPr eaLnBrk="1" hangingPunct="1">
              <a:buNone/>
            </a:pPr>
            <a:endParaRPr lang="en-US" sz="2800" b="1" dirty="0" smtClean="0">
              <a:latin typeface="Arial" charset="0"/>
              <a:ea typeface="ＭＳ Ｐゴシック" pitchFamily="1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Arial" charset="0"/>
                <a:ea typeface="ＭＳ Ｐゴシック" pitchFamily="1" charset="-128"/>
              </a:rPr>
              <a:t>2016 Budget Overview</a:t>
            </a:r>
          </a:p>
        </p:txBody>
      </p:sp>
      <p:graphicFrame>
        <p:nvGraphicFramePr>
          <p:cNvPr id="185347" name="Group 3"/>
          <p:cNvGraphicFramePr>
            <a:graphicFrameLocks noGrp="1"/>
          </p:cNvGraphicFramePr>
          <p:nvPr/>
        </p:nvGraphicFramePr>
        <p:xfrm>
          <a:off x="685800" y="1219200"/>
          <a:ext cx="7772400" cy="4302129"/>
        </p:xfrm>
        <a:graphic>
          <a:graphicData uri="http://schemas.openxmlformats.org/drawingml/2006/table">
            <a:tbl>
              <a:tblPr/>
              <a:tblGrid>
                <a:gridCol w="4572000"/>
                <a:gridCol w="1454150"/>
                <a:gridCol w="1746250"/>
              </a:tblGrid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Cost Center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Budget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Actual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Administration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5,650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5,831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Social Committee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Clubhouse &amp; Pool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13,700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13,374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Landscaping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40,676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Ponds &amp; Waterways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17,000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16,974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Capital Reserve (Pool)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Capital Reserve (General)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$ 91,850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$ 86,855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 Reserve Fund Balances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As of 12/31/16</a:t>
            </a:r>
          </a:p>
          <a:p>
            <a:r>
              <a:rPr lang="en-US" dirty="0" smtClean="0"/>
              <a:t>General Reserve		$   7,362</a:t>
            </a:r>
          </a:p>
          <a:p>
            <a:r>
              <a:rPr lang="en-US" dirty="0" smtClean="0"/>
              <a:t>Pool Reserve			$ 13,840</a:t>
            </a:r>
          </a:p>
          <a:p>
            <a:pPr lvl="1"/>
            <a:r>
              <a:rPr lang="en-US" sz="3200" dirty="0" smtClean="0"/>
              <a:t>Total Reserve</a:t>
            </a:r>
            <a:r>
              <a:rPr lang="en-US" sz="2800" dirty="0" smtClean="0"/>
              <a:t>		</a:t>
            </a:r>
            <a:r>
              <a:rPr lang="en-US" sz="3200" dirty="0" smtClean="0"/>
              <a:t>$ 21,202</a:t>
            </a:r>
            <a:endParaRPr lang="en-US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2016 Capital Expenses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334000"/>
          </a:xfrm>
        </p:spPr>
        <p:txBody>
          <a:bodyPr/>
          <a:lstStyle/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GENERAL RESERVE</a:t>
            </a:r>
            <a:r>
              <a:rPr lang="en-US" sz="2400" dirty="0" smtClean="0"/>
              <a:t> </a:t>
            </a:r>
          </a:p>
          <a:p>
            <a:r>
              <a:rPr lang="en-US" sz="2400" b="1" dirty="0" smtClean="0"/>
              <a:t>Pond Wall  Parkway			     </a:t>
            </a:r>
            <a:r>
              <a:rPr lang="en-US" sz="2400" dirty="0" smtClean="0"/>
              <a:t> </a:t>
            </a:r>
            <a:r>
              <a:rPr lang="en-US" sz="2400" b="1" dirty="0" smtClean="0"/>
              <a:t>$  26,929 </a:t>
            </a:r>
          </a:p>
          <a:p>
            <a:r>
              <a:rPr lang="en-US" sz="2400" b="1" dirty="0" err="1" smtClean="0"/>
              <a:t>Camdendown</a:t>
            </a:r>
            <a:r>
              <a:rPr lang="en-US" sz="2400" b="1" dirty="0" smtClean="0"/>
              <a:t> Dredging			      $    2,262</a:t>
            </a:r>
          </a:p>
          <a:p>
            <a:r>
              <a:rPr lang="en-US" sz="2400" b="1" dirty="0" smtClean="0"/>
              <a:t>TOTAL GENERAL RESERVE</a:t>
            </a:r>
            <a:r>
              <a:rPr lang="en-US" sz="2400" dirty="0" smtClean="0"/>
              <a:t> </a:t>
            </a:r>
            <a:r>
              <a:rPr lang="en-US" sz="2400" b="1" dirty="0" smtClean="0"/>
              <a:t> 	      $  13,787</a:t>
            </a:r>
          </a:p>
          <a:p>
            <a:pPr>
              <a:buNone/>
            </a:pPr>
            <a:r>
              <a:rPr lang="en-US" sz="2400" b="1" dirty="0" smtClean="0"/>
              <a:t> </a:t>
            </a:r>
          </a:p>
          <a:p>
            <a:r>
              <a:rPr lang="en-US" sz="2400" b="1" dirty="0" smtClean="0"/>
              <a:t>TOTAL RESERVE SPENDING 2015	      $  29,191</a:t>
            </a:r>
          </a:p>
          <a:p>
            <a:pPr>
              <a:buNone/>
            </a:pPr>
            <a:endParaRPr lang="en-US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9600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Arial" charset="0"/>
                <a:ea typeface="ＭＳ Ｐゴシック" pitchFamily="1" charset="-128"/>
              </a:rPr>
              <a:t>Agenda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1" charset="-128"/>
              </a:rPr>
              <a:t>Introductory Remarks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1" charset="-128"/>
              </a:rPr>
              <a:t>Introduction of the Ramsgate Homeowners Association Board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1" charset="-128"/>
              </a:rPr>
              <a:t>2016 Budget Overview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1" charset="-128"/>
              </a:rPr>
              <a:t>2016 Cost Center Reports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1" charset="-128"/>
              </a:rPr>
              <a:t>2017 Proposed Budget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1" charset="-128"/>
              </a:rPr>
              <a:t>Questions about 2017 Proposed Budget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1" charset="-128"/>
              </a:rPr>
              <a:t>Vote on Budget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1" charset="-128"/>
              </a:rPr>
              <a:t>Questions from Attendees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1" charset="-128"/>
              </a:rPr>
              <a:t>2016 Financial Report Questions</a:t>
            </a:r>
          </a:p>
        </p:txBody>
      </p:sp>
      <p:pic>
        <p:nvPicPr>
          <p:cNvPr id="37891" name="Picture 3" descr="j00787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905000"/>
            <a:ext cx="1622425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514600"/>
            <a:ext cx="5276850" cy="242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  <a:latin typeface="Arial" charset="0"/>
                <a:ea typeface="ＭＳ Ｐゴシック" pitchFamily="1" charset="-128"/>
              </a:rPr>
              <a:t>Remember to Sign In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ea typeface="ＭＳ Ｐゴシック" pitchFamily="1" charset="-128"/>
              </a:rPr>
              <a:t>Capital Projects 2016</a:t>
            </a:r>
          </a:p>
        </p:txBody>
      </p:sp>
      <p:graphicFrame>
        <p:nvGraphicFramePr>
          <p:cNvPr id="180264" name="Group 40"/>
          <p:cNvGraphicFramePr>
            <a:graphicFrameLocks noGrp="1"/>
          </p:cNvGraphicFramePr>
          <p:nvPr>
            <p:ph idx="1"/>
          </p:nvPr>
        </p:nvGraphicFramePr>
        <p:xfrm>
          <a:off x="381000" y="838200"/>
          <a:ext cx="7772400" cy="2169718"/>
        </p:xfrm>
        <a:graphic>
          <a:graphicData uri="http://schemas.openxmlformats.org/drawingml/2006/table">
            <a:tbl>
              <a:tblPr/>
              <a:tblGrid>
                <a:gridCol w="5257800"/>
                <a:gridCol w="2514600"/>
              </a:tblGrid>
              <a:tr h="6152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Seawall on Parkway Pond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26,930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Redredge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Camdendown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Pond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2,262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$29,192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ea typeface="ＭＳ Ｐゴシック" pitchFamily="1" charset="-128"/>
              </a:rPr>
              <a:t>Strategic Planning 5 Years</a:t>
            </a:r>
            <a:br>
              <a:rPr lang="en-US" sz="3600" dirty="0" smtClean="0">
                <a:ea typeface="ＭＳ Ｐゴシック" pitchFamily="1" charset="-128"/>
              </a:rPr>
            </a:br>
            <a:r>
              <a:rPr lang="en-US" sz="3600" dirty="0" smtClean="0">
                <a:ea typeface="ＭＳ Ｐゴシック" pitchFamily="1" charset="-128"/>
              </a:rPr>
              <a:t>General Reserve</a:t>
            </a:r>
          </a:p>
        </p:txBody>
      </p:sp>
      <p:graphicFrame>
        <p:nvGraphicFramePr>
          <p:cNvPr id="180264" name="Group 4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772400" cy="4145279"/>
        </p:xfrm>
        <a:graphic>
          <a:graphicData uri="http://schemas.openxmlformats.org/drawingml/2006/table">
            <a:tbl>
              <a:tblPr/>
              <a:tblGrid>
                <a:gridCol w="5257800"/>
                <a:gridCol w="25146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Landscape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Brickston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Island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Empty Lot Landscaping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Irrigation System Renovation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???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Pond Repairs/Dredging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???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$10,000+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ea typeface="ＭＳ Ｐゴシック" pitchFamily="1" charset="-128"/>
              </a:rPr>
              <a:t>Strategic Planning Current</a:t>
            </a:r>
            <a:br>
              <a:rPr lang="en-US" sz="3600" dirty="0" smtClean="0">
                <a:ea typeface="ＭＳ Ｐゴシック" pitchFamily="1" charset="-128"/>
              </a:rPr>
            </a:br>
            <a:r>
              <a:rPr lang="en-US" sz="3600" dirty="0" smtClean="0">
                <a:ea typeface="ＭＳ Ｐゴシック" pitchFamily="1" charset="-128"/>
              </a:rPr>
              <a:t>Pool &amp; Clubhouse</a:t>
            </a:r>
          </a:p>
        </p:txBody>
      </p:sp>
      <p:graphicFrame>
        <p:nvGraphicFramePr>
          <p:cNvPr id="180264" name="Group 4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772400" cy="1036319"/>
        </p:xfrm>
        <a:graphic>
          <a:graphicData uri="http://schemas.openxmlformats.org/drawingml/2006/table">
            <a:tbl>
              <a:tblPr/>
              <a:tblGrid>
                <a:gridCol w="5257800"/>
                <a:gridCol w="2514600"/>
              </a:tblGrid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Replace Air Conditioner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ea typeface="ＭＳ Ｐゴシック" pitchFamily="1" charset="-128"/>
              </a:rPr>
              <a:t>Proposed 2017 Budget - Expense</a:t>
            </a:r>
          </a:p>
        </p:txBody>
      </p:sp>
      <p:graphicFrame>
        <p:nvGraphicFramePr>
          <p:cNvPr id="180264" name="Group 40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7772400" cy="4145279"/>
        </p:xfrm>
        <a:graphic>
          <a:graphicData uri="http://schemas.openxmlformats.org/drawingml/2006/table">
            <a:tbl>
              <a:tblPr/>
              <a:tblGrid>
                <a:gridCol w="5257800"/>
                <a:gridCol w="25146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Administration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6,000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Social Committee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Clubhouse &amp; Pool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13,700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Landscaping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45,000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Ponds &amp; Waterways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17,000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Reserve Fund – General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Reserve Fund - Pool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$ 92,200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1" charset="-128"/>
              </a:rPr>
              <a:t>Proposed 2017 Budget - Income</a:t>
            </a:r>
          </a:p>
        </p:txBody>
      </p:sp>
      <p:graphicFrame>
        <p:nvGraphicFramePr>
          <p:cNvPr id="209261" name="Group 1389"/>
          <p:cNvGraphicFramePr>
            <a:graphicFrameLocks noGrp="1"/>
          </p:cNvGraphicFramePr>
          <p:nvPr>
            <p:ph idx="1"/>
          </p:nvPr>
        </p:nvGraphicFramePr>
        <p:xfrm>
          <a:off x="381000" y="1981200"/>
          <a:ext cx="8382000" cy="3566160"/>
        </p:xfrm>
        <a:graphic>
          <a:graphicData uri="http://schemas.openxmlformats.org/drawingml/2006/table">
            <a:tbl>
              <a:tblPr/>
              <a:tblGrid>
                <a:gridCol w="3533775"/>
                <a:gridCol w="1479550"/>
                <a:gridCol w="3368675"/>
              </a:tblGrid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2016 Cash Carry Forward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8,397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Dues (2017)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91,650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141 LOTS * $650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Interest Income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Newsletter Adv/clubhouse rent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1,600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Late Fees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0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TOTAL INCOME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$ 101,657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2017 BUDGETED EXPENSE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 92,200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INCLUDES $10,000 GENERAL AND POOL RESERVES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Less: 2016 Expense Carryover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2,100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Pool  and parking light poles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DIFFERENCE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$ 7,357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1" charset="-128"/>
              </a:rPr>
              <a:t>Proposed Reserve Fund</a:t>
            </a:r>
            <a:r>
              <a:rPr lang="en-US" dirty="0" smtClean="0">
                <a:latin typeface="Arial" charset="0"/>
                <a:ea typeface="ＭＳ Ｐゴシック" pitchFamily="1" charset="-128"/>
              </a:rPr>
              <a:t> </a:t>
            </a:r>
          </a:p>
        </p:txBody>
      </p:sp>
      <p:graphicFrame>
        <p:nvGraphicFramePr>
          <p:cNvPr id="203875" name="Group 99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3362326"/>
        </p:xfrm>
        <a:graphic>
          <a:graphicData uri="http://schemas.openxmlformats.org/drawingml/2006/table">
            <a:tbl>
              <a:tblPr/>
              <a:tblGrid>
                <a:gridCol w="5040313"/>
                <a:gridCol w="2732087"/>
              </a:tblGrid>
              <a:tr h="6683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RESERVE FUND PROPOSED 2017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General Reserve Fund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Pool Reserve Fund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Total Reserve funds added in 2017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$10,000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1" charset="-128"/>
              </a:rPr>
              <a:t>2017 Dues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0772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1" charset="-128"/>
              </a:rPr>
              <a:t>Amount - $650 with Single Payment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1" charset="-128"/>
              </a:rPr>
              <a:t>Due by March 1, 2017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1" charset="-128"/>
              </a:rPr>
              <a:t>Statements were mailed January 23, 2017</a:t>
            </a:r>
            <a:endParaRPr lang="en-US" sz="2400" b="1" dirty="0" smtClean="0">
              <a:latin typeface="Arial" charset="0"/>
              <a:ea typeface="ＭＳ Ｐゴシック" pitchFamily="1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>
                <a:latin typeface="Arial" charset="0"/>
                <a:ea typeface="ＭＳ Ｐゴシック" pitchFamily="1" charset="-128"/>
              </a:rPr>
              <a:t>10% interest compounded for dues receive</a:t>
            </a:r>
            <a:r>
              <a:rPr lang="en-US" sz="2400" dirty="0" smtClean="0">
                <a:latin typeface="Arial" charset="0"/>
                <a:ea typeface="ＭＳ Ｐゴシック" pitchFamily="1" charset="-128"/>
              </a:rPr>
              <a:t>d  after March 1, 2017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1" charset="-128"/>
              </a:rPr>
              <a:t>Late Fee Policy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>
                <a:latin typeface="Arial" charset="0"/>
                <a:ea typeface="ＭＳ Ｐゴシック" pitchFamily="1" charset="-128"/>
              </a:rPr>
              <a:t>10 % interest compounded on all balances after March 1</a:t>
            </a:r>
          </a:p>
          <a:p>
            <a:pPr eaLnBrk="1" hangingPunct="1"/>
            <a:r>
              <a:rPr lang="en-US" sz="2800" b="1" dirty="0" smtClean="0">
                <a:latin typeface="Arial" charset="0"/>
                <a:ea typeface="ＭＳ Ｐゴシック" pitchFamily="1" charset="-128"/>
              </a:rPr>
              <a:t>Interest will accrue until debt is paid</a:t>
            </a:r>
          </a:p>
          <a:p>
            <a:pPr eaLnBrk="1" hangingPunct="1"/>
            <a:r>
              <a:rPr lang="en-US" sz="2800" b="1" dirty="0" smtClean="0">
                <a:latin typeface="Arial" charset="0"/>
                <a:ea typeface="ＭＳ Ｐゴシック" pitchFamily="1" charset="-128"/>
              </a:rPr>
              <a:t>Liens may be filed on property after    June 1</a:t>
            </a:r>
          </a:p>
          <a:p>
            <a:pPr eaLnBrk="1" hangingPunct="1"/>
            <a:r>
              <a:rPr lang="en-US" sz="2800" b="1" dirty="0" smtClean="0">
                <a:latin typeface="Arial" charset="0"/>
                <a:ea typeface="ＭＳ Ｐゴシック" pitchFamily="1" charset="-128"/>
              </a:rPr>
              <a:t>Legal proceedings may be taken after June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latin typeface="Arial" charset="0"/>
              <a:ea typeface="ＭＳ Ｐゴシック" pitchFamily="1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latin typeface="Arial" charset="0"/>
              <a:ea typeface="ＭＳ Ｐゴシック" pitchFamily="1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1" charset="-128"/>
              </a:rPr>
              <a:t>2016 Board of Directors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620000" cy="2895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pitchFamily="1" charset="-128"/>
              </a:rPr>
              <a:t>Chairman:		Jim Chastain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pitchFamily="1" charset="-128"/>
              </a:rPr>
              <a:t>President:		Charles Dammann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pitchFamily="1" charset="-128"/>
              </a:rPr>
              <a:t>Vice President:	David Raines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pitchFamily="1" charset="-128"/>
              </a:rPr>
              <a:t>Secretary:		Jane Horton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pitchFamily="1" charset="-128"/>
              </a:rPr>
              <a:t>Treasurer:		Robert Stangarone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924800" cy="609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1" charset="-128"/>
              </a:rPr>
              <a:t/>
            </a:r>
            <a:br>
              <a:rPr lang="en-US" dirty="0" smtClean="0">
                <a:latin typeface="Arial" charset="0"/>
                <a:ea typeface="ＭＳ Ｐゴシック" pitchFamily="1" charset="-128"/>
              </a:rPr>
            </a:br>
            <a:r>
              <a:rPr lang="en-US" dirty="0" smtClean="0">
                <a:latin typeface="Arial" charset="0"/>
                <a:ea typeface="ＭＳ Ｐゴシック" pitchFamily="1" charset="-128"/>
              </a:rPr>
              <a:t/>
            </a:r>
            <a:br>
              <a:rPr lang="en-US" dirty="0" smtClean="0">
                <a:latin typeface="Arial" charset="0"/>
                <a:ea typeface="ＭＳ Ｐゴシック" pitchFamily="1" charset="-128"/>
              </a:rPr>
            </a:br>
            <a:r>
              <a:rPr lang="en-US" dirty="0" smtClean="0">
                <a:latin typeface="Arial" charset="0"/>
                <a:ea typeface="ＭＳ Ｐゴシック" pitchFamily="1" charset="-128"/>
              </a:rPr>
              <a:t>Vote for Approval of Budget</a:t>
            </a:r>
            <a:br>
              <a:rPr lang="en-US" dirty="0" smtClean="0">
                <a:latin typeface="Arial" charset="0"/>
                <a:ea typeface="ＭＳ Ｐゴシック" pitchFamily="1" charset="-128"/>
              </a:rPr>
            </a:br>
            <a:r>
              <a:rPr lang="en-US" sz="2800" dirty="0" smtClean="0">
                <a:ea typeface="ＭＳ Ｐゴシック" pitchFamily="1" charset="-128"/>
              </a:rPr>
              <a:t>Proposed 2017 Budget </a:t>
            </a:r>
            <a:r>
              <a:rPr lang="en-US" dirty="0" smtClean="0">
                <a:ea typeface="ＭＳ Ｐゴシック" pitchFamily="1" charset="-128"/>
              </a:rPr>
              <a:t/>
            </a:r>
            <a:br>
              <a:rPr lang="en-US" dirty="0" smtClean="0">
                <a:ea typeface="ＭＳ Ｐゴシック" pitchFamily="1" charset="-128"/>
              </a:rPr>
            </a:br>
            <a:endParaRPr lang="en-US" dirty="0" smtClean="0">
              <a:ea typeface="ＭＳ Ｐゴシック" pitchFamily="1" charset="-128"/>
            </a:endParaRPr>
          </a:p>
        </p:txBody>
      </p:sp>
      <p:graphicFrame>
        <p:nvGraphicFramePr>
          <p:cNvPr id="209261" name="Group 1389"/>
          <p:cNvGraphicFramePr>
            <a:graphicFrameLocks noGrp="1"/>
          </p:cNvGraphicFramePr>
          <p:nvPr>
            <p:ph idx="1"/>
          </p:nvPr>
        </p:nvGraphicFramePr>
        <p:xfrm>
          <a:off x="381000" y="1981200"/>
          <a:ext cx="8382000" cy="3566160"/>
        </p:xfrm>
        <a:graphic>
          <a:graphicData uri="http://schemas.openxmlformats.org/drawingml/2006/table">
            <a:tbl>
              <a:tblPr/>
              <a:tblGrid>
                <a:gridCol w="3533775"/>
                <a:gridCol w="1479550"/>
                <a:gridCol w="3368675"/>
              </a:tblGrid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2016 Cash Carry Forward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8,397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Dues (2017)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91,650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141 LOTS * $650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Interest Income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Newsletter Adv/clubhouse rent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1,600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Late Fees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0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TOTAL INCOME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$ 101,657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2017 BUDGETED EXPENSE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 92,200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INCLUDES $10,000 GENERAL AND POOL RESERVES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Less: 2016 Expense Carryover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2,100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Pool  and parking light poles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DIFFERENCE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$ 7,357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pitchFamily="1" charset="-128"/>
              </a:rPr>
              <a:t>Questions from Attendees</a:t>
            </a:r>
          </a:p>
        </p:txBody>
      </p:sp>
      <p:pic>
        <p:nvPicPr>
          <p:cNvPr id="4608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43200" y="2514600"/>
            <a:ext cx="3200400" cy="2019300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1" charset="-128"/>
              </a:rPr>
              <a:t>2016 Committee Chairs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pitchFamily="1" charset="-128"/>
              </a:rPr>
              <a:t>Architectural Review	Barry Evans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pitchFamily="1" charset="-128"/>
              </a:rPr>
              <a:t>Landscaping			David Raines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pitchFamily="1" charset="-128"/>
              </a:rPr>
              <a:t>Nominating			Jim Peace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pitchFamily="1" charset="-128"/>
              </a:rPr>
              <a:t>Pool &amp; Clubhouse		Charles Dammann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pitchFamily="1" charset="-128"/>
              </a:rPr>
              <a:t>Ponds &amp; Waterways	Jim Chastain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pitchFamily="1" charset="-128"/>
              </a:rPr>
              <a:t>Social				At Large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Arial" charset="0"/>
                <a:ea typeface="ＭＳ Ｐゴシック" pitchFamily="1" charset="-128"/>
              </a:rPr>
              <a:t>2016 Street Captains</a:t>
            </a:r>
          </a:p>
        </p:txBody>
      </p:sp>
      <p:graphicFrame>
        <p:nvGraphicFramePr>
          <p:cNvPr id="172092" name="Group 60"/>
          <p:cNvGraphicFramePr>
            <a:graphicFrameLocks noGrp="1"/>
          </p:cNvGraphicFramePr>
          <p:nvPr>
            <p:ph idx="1"/>
          </p:nvPr>
        </p:nvGraphicFramePr>
        <p:xfrm>
          <a:off x="685800" y="1600200"/>
          <a:ext cx="7772400" cy="4145279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Patty Champion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Tammy Creswell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Helene Dolinger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Johnny Edwards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Kris Flanigan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Carolyn Henry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Matt McCoy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Barbara Parker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Karen Caldwell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Jaime Thomas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Tom &amp; Eunice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Vechinski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Rhonda Winchester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Jeanne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Scanland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772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Arial" charset="0"/>
                <a:ea typeface="ＭＳ Ｐゴシック" pitchFamily="1" charset="-128"/>
              </a:rPr>
              <a:t>Architectural Review Committee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114800"/>
          </a:xfrm>
        </p:spPr>
        <p:txBody>
          <a:bodyPr/>
          <a:lstStyle/>
          <a:p>
            <a:pPr eaLnBrk="1" hangingPunct="1">
              <a:buNone/>
            </a:pPr>
            <a:r>
              <a:rPr lang="en-US" sz="3000" dirty="0" smtClean="0">
                <a:latin typeface="Arial" charset="0"/>
                <a:ea typeface="ＭＳ Ｐゴシック" pitchFamily="1" charset="-128"/>
              </a:rPr>
              <a:t>   Homeowners Association Responsible for Existing Homes</a:t>
            </a:r>
          </a:p>
          <a:p>
            <a:pPr lvl="1" eaLnBrk="1" hangingPunct="1">
              <a:buFont typeface="Arial"/>
              <a:buChar char="•"/>
            </a:pPr>
            <a:r>
              <a:rPr lang="en-US" sz="2200" dirty="0" smtClean="0">
                <a:latin typeface="Arial" charset="0"/>
                <a:ea typeface="ＭＳ Ｐゴシック" pitchFamily="1" charset="-128"/>
              </a:rPr>
              <a:t>Submit all modifications on approved form to the Committee at least 30 days prior to beginning project.</a:t>
            </a:r>
          </a:p>
          <a:p>
            <a:pPr lvl="1" eaLnBrk="1" hangingPunct="1">
              <a:buFont typeface="Arial"/>
              <a:buChar char="•"/>
            </a:pPr>
            <a:r>
              <a:rPr lang="en-US" sz="2200" dirty="0" smtClean="0">
                <a:latin typeface="Arial" charset="0"/>
                <a:ea typeface="ＭＳ Ｐゴシック" pitchFamily="1" charset="-128"/>
              </a:rPr>
              <a:t>Approval form on Ramsgate website: </a:t>
            </a:r>
            <a:r>
              <a:rPr lang="en-US" sz="2200" dirty="0" err="1" smtClean="0">
                <a:latin typeface="Arial" charset="0"/>
                <a:ea typeface="ＭＳ Ｐゴシック" pitchFamily="1" charset="-128"/>
              </a:rPr>
              <a:t>www.RamsgateHomeowners.com</a:t>
            </a:r>
            <a:endParaRPr lang="en-US" sz="2200" dirty="0" smtClean="0">
              <a:latin typeface="Arial" charset="0"/>
              <a:ea typeface="ＭＳ Ｐゴシック" pitchFamily="1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Arial" charset="0"/>
                <a:ea typeface="ＭＳ Ｐゴシック" pitchFamily="1" charset="-128"/>
              </a:rPr>
              <a:t>2016 Budget Overview - Income</a:t>
            </a:r>
          </a:p>
        </p:txBody>
      </p:sp>
      <p:graphicFrame>
        <p:nvGraphicFramePr>
          <p:cNvPr id="182473" name="Group 201"/>
          <p:cNvGraphicFramePr>
            <a:graphicFrameLocks noGrp="1"/>
          </p:cNvGraphicFramePr>
          <p:nvPr>
            <p:ph idx="1"/>
          </p:nvPr>
        </p:nvGraphicFramePr>
        <p:xfrm>
          <a:off x="1143000" y="1981200"/>
          <a:ext cx="6400800" cy="3007680"/>
        </p:xfrm>
        <a:graphic>
          <a:graphicData uri="http://schemas.openxmlformats.org/drawingml/2006/table">
            <a:tbl>
              <a:tblPr/>
              <a:tblGrid>
                <a:gridCol w="4735513"/>
                <a:gridCol w="1665287"/>
              </a:tblGrid>
              <a:tr h="4968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2016 Cash Carry Forward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644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Dues – 141 Lots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Settlements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91,650</a:t>
                      </a: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279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Interest Income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Late Fees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0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Misc. Income (ad sales /clubhouse rent)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2,672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TOTAL INCOME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$95,252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Arial" charset="0"/>
                <a:ea typeface="ＭＳ Ｐゴシック" pitchFamily="1" charset="-128"/>
              </a:rPr>
              <a:t>2016 Budget Overview - Expenses</a:t>
            </a:r>
          </a:p>
        </p:txBody>
      </p:sp>
      <p:graphicFrame>
        <p:nvGraphicFramePr>
          <p:cNvPr id="204803" name="Group 3"/>
          <p:cNvGraphicFramePr>
            <a:graphicFrameLocks noGrp="1"/>
          </p:cNvGraphicFramePr>
          <p:nvPr>
            <p:ph idx="1"/>
          </p:nvPr>
        </p:nvGraphicFramePr>
        <p:xfrm>
          <a:off x="381000" y="1371600"/>
          <a:ext cx="8458200" cy="4778376"/>
        </p:xfrm>
        <a:graphic>
          <a:graphicData uri="http://schemas.openxmlformats.org/drawingml/2006/table">
            <a:tbl>
              <a:tblPr/>
              <a:tblGrid>
                <a:gridCol w="3352800"/>
                <a:gridCol w="1600200"/>
                <a:gridCol w="1598613"/>
                <a:gridCol w="1906587"/>
              </a:tblGrid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EXPENSES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2016 Budget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2016 Actual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Variance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Administration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5,650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5,831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+3%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Social Committee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-100%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Clubhouse &amp; Pool 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13,700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13,374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-2%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Landscaping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45,000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40,676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-10%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Ponds and Waterways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17,000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16,974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0%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Reserve Fund (General)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0%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Reserve Fund (Pool)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0%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TOTAL EXPENSES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$ 91,850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$ 86,855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-5.75%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pitchFamily="1" charset="-128"/>
              </a:rPr>
              <a:t>Cost Center Reports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752600"/>
            <a:ext cx="5334000" cy="4114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1" charset="-128"/>
              </a:rPr>
              <a:t>Administration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1" charset="-128"/>
              </a:rPr>
              <a:t>Social Committee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1" charset="-128"/>
              </a:rPr>
              <a:t>Clubhouse &amp; Pool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1" charset="-128"/>
              </a:rPr>
              <a:t>Landscaping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1" charset="-128"/>
              </a:rPr>
              <a:t>Ponds &amp; Waterways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1" charset="-128"/>
              </a:rPr>
              <a:t>Reserve Fund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00"/>
      </a:lt1>
      <a:dk2>
        <a:srgbClr val="3333FF"/>
      </a:dk2>
      <a:lt2>
        <a:srgbClr val="FFFF00"/>
      </a:lt2>
      <a:accent1>
        <a:srgbClr val="00CC99"/>
      </a:accent1>
      <a:accent2>
        <a:srgbClr val="3333CC"/>
      </a:accent2>
      <a:accent3>
        <a:srgbClr val="ADADFF"/>
      </a:accent3>
      <a:accent4>
        <a:srgbClr val="DADA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17667</TotalTime>
  <Words>1279</Words>
  <Application>Microsoft Macintosh PowerPoint</Application>
  <PresentationFormat>On-screen Show (4:3)</PresentationFormat>
  <Paragraphs>523</Paragraphs>
  <Slides>31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Default Design</vt:lpstr>
      <vt:lpstr>Slide 1</vt:lpstr>
      <vt:lpstr>Agenda</vt:lpstr>
      <vt:lpstr>2016 Board of Directors</vt:lpstr>
      <vt:lpstr>2016 Committee Chairs</vt:lpstr>
      <vt:lpstr>2016 Street Captains</vt:lpstr>
      <vt:lpstr>Architectural Review Committee</vt:lpstr>
      <vt:lpstr>2016 Budget Overview - Income</vt:lpstr>
      <vt:lpstr>2016 Budget Overview - Expenses</vt:lpstr>
      <vt:lpstr>Cost Center Reports</vt:lpstr>
      <vt:lpstr>Administration</vt:lpstr>
      <vt:lpstr>Social Committee</vt:lpstr>
      <vt:lpstr>Clubhouse &amp; Pool -1</vt:lpstr>
      <vt:lpstr>Clubhouse &amp; Pool - 2</vt:lpstr>
      <vt:lpstr>Landscaping</vt:lpstr>
      <vt:lpstr>Ponds and Waterways</vt:lpstr>
      <vt:lpstr>2016 Collection Comments</vt:lpstr>
      <vt:lpstr>2016 Budget Overview</vt:lpstr>
      <vt:lpstr>2016 Reserve Fund Balances</vt:lpstr>
      <vt:lpstr>2016 Capital Expenses</vt:lpstr>
      <vt:lpstr>2016 Financial Report Questions</vt:lpstr>
      <vt:lpstr>Remember to Sign In</vt:lpstr>
      <vt:lpstr>Capital Projects 2016</vt:lpstr>
      <vt:lpstr>Strategic Planning 5 Years General Reserve</vt:lpstr>
      <vt:lpstr>Strategic Planning Current Pool &amp; Clubhouse</vt:lpstr>
      <vt:lpstr>Proposed 2017 Budget - Expense</vt:lpstr>
      <vt:lpstr>Proposed 2017 Budget - Income</vt:lpstr>
      <vt:lpstr>Proposed Reserve Fund </vt:lpstr>
      <vt:lpstr>2017 Dues</vt:lpstr>
      <vt:lpstr>Late Fee Policy</vt:lpstr>
      <vt:lpstr>  Vote for Approval of Budget Proposed 2017 Budget  </vt:lpstr>
      <vt:lpstr>Questions from Attendees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rwsta_000</dc:creator>
  <cp:lastModifiedBy>Jane Horton</cp:lastModifiedBy>
  <cp:revision>330</cp:revision>
  <cp:lastPrinted>2017-04-02T22:25:47Z</cp:lastPrinted>
  <dcterms:created xsi:type="dcterms:W3CDTF">2017-04-02T22:24:03Z</dcterms:created>
  <dcterms:modified xsi:type="dcterms:W3CDTF">2017-04-02T22:25:56Z</dcterms:modified>
</cp:coreProperties>
</file>