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Default Extension="wmf" ContentType="image/x-wmf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63" r:id="rId3"/>
    <p:sldId id="262" r:id="rId4"/>
    <p:sldId id="314" r:id="rId5"/>
    <p:sldId id="378" r:id="rId6"/>
    <p:sldId id="294" r:id="rId7"/>
    <p:sldId id="384" r:id="rId8"/>
    <p:sldId id="395" r:id="rId9"/>
    <p:sldId id="345" r:id="rId10"/>
    <p:sldId id="388" r:id="rId11"/>
    <p:sldId id="389" r:id="rId12"/>
    <p:sldId id="390" r:id="rId13"/>
    <p:sldId id="396" r:id="rId14"/>
    <p:sldId id="391" r:id="rId15"/>
    <p:sldId id="392" r:id="rId16"/>
    <p:sldId id="329" r:id="rId17"/>
    <p:sldId id="344" r:id="rId18"/>
    <p:sldId id="398" r:id="rId19"/>
    <p:sldId id="404" r:id="rId20"/>
    <p:sldId id="272" r:id="rId21"/>
    <p:sldId id="264" r:id="rId22"/>
    <p:sldId id="383" r:id="rId23"/>
    <p:sldId id="402" r:id="rId24"/>
    <p:sldId id="403" r:id="rId25"/>
    <p:sldId id="401" r:id="rId26"/>
    <p:sldId id="397" r:id="rId27"/>
    <p:sldId id="394" r:id="rId28"/>
    <p:sldId id="339" r:id="rId29"/>
    <p:sldId id="399" r:id="rId30"/>
    <p:sldId id="276" r:id="rId3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CC3300"/>
    <a:srgbClr val="000000"/>
    <a:srgbClr val="0000FF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34551" autoAdjust="0"/>
    <p:restoredTop sz="86369" autoAdjust="0"/>
  </p:normalViewPr>
  <p:slideViewPr>
    <p:cSldViewPr>
      <p:cViewPr varScale="1">
        <p:scale>
          <a:sx n="138" d="100"/>
          <a:sy n="138" d="100"/>
        </p:scale>
        <p:origin x="-127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888"/>
    </p:cViewPr>
  </p:sorterViewPr>
  <p:notesViewPr>
    <p:cSldViewPr>
      <p:cViewPr>
        <p:scale>
          <a:sx n="100" d="100"/>
          <a:sy n="100" d="100"/>
        </p:scale>
        <p:origin x="-870" y="516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7" tIns="48318" rIns="96637" bIns="48318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7" tIns="48318" rIns="96637" bIns="4831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7" tIns="48318" rIns="96637" bIns="48318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7" tIns="48318" rIns="96637" bIns="4831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4B007BB6-FDD8-4C16-AE41-32D3292EAA2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t" anchorCtr="0" compatLnSpc="1">
            <a:prstTxWarp prst="textNoShape">
              <a:avLst/>
            </a:prstTxWarp>
          </a:bodyPr>
          <a:lstStyle>
            <a:lvl1pPr defTabSz="912813">
              <a:defRPr sz="13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t" anchorCtr="0" compatLnSpc="1">
            <a:prstTxWarp prst="textNoShape">
              <a:avLst/>
            </a:prstTxWarp>
          </a:bodyPr>
          <a:lstStyle>
            <a:lvl1pPr algn="r" defTabSz="912813">
              <a:defRPr sz="13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b" anchorCtr="0" compatLnSpc="1">
            <a:prstTxWarp prst="textNoShape">
              <a:avLst/>
            </a:prstTxWarp>
          </a:bodyPr>
          <a:lstStyle>
            <a:lvl1pPr defTabSz="912813">
              <a:defRPr sz="13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b" anchorCtr="0" compatLnSpc="1">
            <a:prstTxWarp prst="textNoShape">
              <a:avLst/>
            </a:prstTxWarp>
          </a:bodyPr>
          <a:lstStyle>
            <a:lvl1pPr algn="r" defTabSz="912813">
              <a:defRPr sz="1300"/>
            </a:lvl1pPr>
          </a:lstStyle>
          <a:p>
            <a:fld id="{53C73780-F8C2-4CB5-91BD-D708FEEFDB0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FE6B16-02E0-4A6C-86EA-C07450B5C0BC}" type="slidenum">
              <a:rPr lang="en-US"/>
              <a:pPr/>
              <a:t>1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" charset="0"/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F7FAAD-292E-4478-89BA-83F5F7E578F4}" type="slidenum">
              <a:rPr lang="en-US"/>
              <a:pPr/>
              <a:t>2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r>
              <a:rPr lang="en-US" smtClean="0">
                <a:latin typeface="Times New Roman" pitchFamily="1" charset="0"/>
                <a:ea typeface="ＭＳ Ｐゴシック" pitchFamily="1" charset="-128"/>
              </a:rPr>
              <a:t>Order of Plans and Progress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>
                <a:latin typeface="Times New Roman" pitchFamily="1" charset="0"/>
                <a:ea typeface="ＭＳ Ｐゴシック" pitchFamily="1" charset="-128"/>
              </a:rPr>
              <a:t>Administration – Linda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>
                <a:latin typeface="Times New Roman" pitchFamily="1" charset="0"/>
                <a:ea typeface="ＭＳ Ｐゴシック" pitchFamily="1" charset="-128"/>
              </a:rPr>
              <a:t>Clubhouse and Pool – Jane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>
                <a:latin typeface="Times New Roman" pitchFamily="1" charset="0"/>
                <a:ea typeface="ＭＳ Ｐゴシック" pitchFamily="1" charset="-128"/>
              </a:rPr>
              <a:t>Landscaping – Robert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>
                <a:latin typeface="Times New Roman" pitchFamily="1" charset="0"/>
                <a:ea typeface="ＭＳ Ｐゴシック" pitchFamily="1" charset="-128"/>
              </a:rPr>
              <a:t>Ponds and Waterways – Chip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>
                <a:latin typeface="Times New Roman" pitchFamily="1" charset="0"/>
                <a:ea typeface="ＭＳ Ｐゴシック" pitchFamily="1" charset="-128"/>
              </a:rPr>
              <a:t>Collection Comments – Linda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>
                <a:latin typeface="Times New Roman" pitchFamily="1" charset="0"/>
                <a:ea typeface="ＭＳ Ｐゴシック" pitchFamily="1" charset="-128"/>
              </a:rPr>
              <a:t>Newsletters / Directory / Web Site – Jane / Terry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>
                <a:latin typeface="Times New Roman" pitchFamily="1" charset="0"/>
                <a:ea typeface="ＭＳ Ｐゴシック" pitchFamily="1" charset="-128"/>
              </a:rPr>
              <a:t>Architectural Review – Vince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73780-F8C2-4CB5-91BD-D708FEEFDB0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0A9DC3-F8FF-4A53-90D2-1F2C8F8EEA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3E5FBB-1644-40AB-A9D4-22FF42D1E0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E1AF01-AD07-4A48-90C7-81A91D1282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ADDABA-57F1-4968-AEC3-594C27D788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AA0BD8-54A2-49B5-8788-7D88B0D2D8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1B6DE9-ACCE-4E83-836C-2FB9D2B6ED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839C70-EC1B-4966-BCC6-A866A95D61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4A57C6-FC39-436E-80FF-15D4BFE283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E23BF2-FE41-42B2-A5EC-BAB4D164D9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D04B24-D733-4F5E-8E98-FF9D36827B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31966D-DA2F-4E61-BB0F-2E20087533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76AC04-6E20-40F4-9E79-B100ADF0ED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C97C5F-6B8D-4BD8-840A-D72CB851C2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359D977-FF1A-4E3E-AB5E-EAE574EB6B63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838200" y="990600"/>
            <a:ext cx="7315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solidFill>
                  <a:srgbClr val="FFFF00"/>
                </a:solidFill>
                <a:latin typeface="Arial" charset="0"/>
              </a:rPr>
              <a:t>Welcome To The Annual 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600200" y="1981200"/>
            <a:ext cx="502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7412" name="Rectangle 7"/>
          <p:cNvSpPr>
            <a:spLocks noChangeArrowheads="1"/>
          </p:cNvSpPr>
          <p:nvPr/>
        </p:nvSpPr>
        <p:spPr bwMode="auto">
          <a:xfrm>
            <a:off x="3638550" y="3000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7413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2362200"/>
            <a:ext cx="2838450" cy="130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Text Box 8"/>
          <p:cNvSpPr txBox="1">
            <a:spLocks noChangeArrowheads="1"/>
          </p:cNvSpPr>
          <p:nvPr/>
        </p:nvSpPr>
        <p:spPr bwMode="auto">
          <a:xfrm>
            <a:off x="609600" y="4267200"/>
            <a:ext cx="7924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rgbClr val="FFFF00"/>
                </a:solidFill>
                <a:latin typeface="Arial" charset="0"/>
              </a:rPr>
              <a:t>Homeowners Association Meeting</a:t>
            </a:r>
          </a:p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rgbClr val="FFFF00"/>
                </a:solidFill>
                <a:latin typeface="Arial" charset="0"/>
              </a:rPr>
              <a:t>February </a:t>
            </a:r>
            <a:r>
              <a:rPr lang="en-US" sz="3200" dirty="0" smtClean="0">
                <a:solidFill>
                  <a:srgbClr val="FFFF00"/>
                </a:solidFill>
                <a:latin typeface="Arial" charset="0"/>
              </a:rPr>
              <a:t>26, 2015</a:t>
            </a:r>
            <a:endParaRPr lang="en-US" sz="3200" dirty="0">
              <a:solidFill>
                <a:srgbClr val="FFFF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762000"/>
          </a:xfrm>
        </p:spPr>
        <p:txBody>
          <a:bodyPr/>
          <a:lstStyle/>
          <a:p>
            <a:pPr eaLnBrk="1" hangingPunct="1"/>
            <a:r>
              <a:rPr lang="en-US" sz="4000" smtClean="0">
                <a:latin typeface="Arial" charset="0"/>
                <a:ea typeface="ＭＳ Ｐゴシック" pitchFamily="1" charset="-128"/>
              </a:rPr>
              <a:t>Administration</a:t>
            </a:r>
          </a:p>
        </p:txBody>
      </p:sp>
      <p:graphicFrame>
        <p:nvGraphicFramePr>
          <p:cNvPr id="191309" name="Group 845"/>
          <p:cNvGraphicFramePr>
            <a:graphicFrameLocks noGrp="1"/>
          </p:cNvGraphicFramePr>
          <p:nvPr>
            <p:ph idx="1"/>
          </p:nvPr>
        </p:nvGraphicFramePr>
        <p:xfrm>
          <a:off x="228600" y="1377950"/>
          <a:ext cx="8610600" cy="4389120"/>
        </p:xfrm>
        <a:graphic>
          <a:graphicData uri="http://schemas.openxmlformats.org/drawingml/2006/table">
            <a:tbl>
              <a:tblPr/>
              <a:tblGrid>
                <a:gridCol w="3025775"/>
                <a:gridCol w="1473200"/>
                <a:gridCol w="1397000"/>
                <a:gridCol w="1266825"/>
                <a:gridCol w="1447800"/>
              </a:tblGrid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2014 Budget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2014 Actual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Difference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2015 Budget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Annual Corp. Report Fee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20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20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0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20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Bank Charges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40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42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40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Insurance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2,682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2,842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160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3,196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Mail Box Rental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132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132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132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Postage and Delivery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141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143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+2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152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Printing and Reproduction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800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525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(275)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600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Surety Bond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120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120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-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120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Miscellaneous Admin.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165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228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63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165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City Storm Water Fee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461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461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475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Legal Fees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1,500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510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(990)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750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TOTAL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$ 5,600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$5,023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$(577)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$ 5,650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  <a:ea typeface="ＭＳ Ｐゴシック" pitchFamily="1" charset="-128"/>
              </a:rPr>
              <a:t>Social Committee</a:t>
            </a:r>
          </a:p>
        </p:txBody>
      </p:sp>
      <p:graphicFrame>
        <p:nvGraphicFramePr>
          <p:cNvPr id="192909" name="Group 397"/>
          <p:cNvGraphicFramePr>
            <a:graphicFrameLocks noGrp="1"/>
          </p:cNvGraphicFramePr>
          <p:nvPr>
            <p:ph idx="1"/>
          </p:nvPr>
        </p:nvGraphicFramePr>
        <p:xfrm>
          <a:off x="228600" y="1981200"/>
          <a:ext cx="8610600" cy="1188720"/>
        </p:xfrm>
        <a:graphic>
          <a:graphicData uri="http://schemas.openxmlformats.org/drawingml/2006/table">
            <a:tbl>
              <a:tblPr/>
              <a:tblGrid>
                <a:gridCol w="2819400"/>
                <a:gridCol w="1524000"/>
                <a:gridCol w="1487488"/>
                <a:gridCol w="1255712"/>
                <a:gridCol w="1524000"/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2014 Budget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2014 Actual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Difference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2015 Budget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Social Committee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$1,500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$242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(1,258)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TOTAL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$ 1,500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$242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(1,258)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$ 500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ea typeface="ＭＳ Ｐゴシック" pitchFamily="1" charset="-128"/>
              </a:rPr>
              <a:t>Clubhouse &amp; Pool -1</a:t>
            </a:r>
          </a:p>
        </p:txBody>
      </p:sp>
      <p:graphicFrame>
        <p:nvGraphicFramePr>
          <p:cNvPr id="196619" name="Group 1035"/>
          <p:cNvGraphicFramePr>
            <a:graphicFrameLocks noGrp="1"/>
          </p:cNvGraphicFramePr>
          <p:nvPr>
            <p:ph idx="1"/>
          </p:nvPr>
        </p:nvGraphicFramePr>
        <p:xfrm>
          <a:off x="381000" y="1447800"/>
          <a:ext cx="8305800" cy="5029199"/>
        </p:xfrm>
        <a:graphic>
          <a:graphicData uri="http://schemas.openxmlformats.org/drawingml/2006/table">
            <a:tbl>
              <a:tblPr/>
              <a:tblGrid>
                <a:gridCol w="3170238"/>
                <a:gridCol w="1198562"/>
                <a:gridCol w="1154113"/>
                <a:gridCol w="1392237"/>
                <a:gridCol w="139065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2014 Budget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2014 Actual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Difference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2015 Budget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Clubhouse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Clubhouse Cleaning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1,500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1,110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(390)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1,390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Clubhouse Supplies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300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241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(59)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300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Clubhouse Repairs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1,500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1,215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(285)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1,500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Clubhouse Labor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250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250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Clubhouse Parts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119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(381)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Pest Control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320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316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(4)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320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Total Clubhouse Expense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$ 4,120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$ 3,251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$(869)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$ 4,010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4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Pool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Pool Operation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3,000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2,506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(494)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3,000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Pool Chemicals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1,500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1,176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(324)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1,500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Pool Repairs Labor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270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270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Pool Repair Parts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1,723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1,223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Pool Permits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340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510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170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340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Total Pool Expense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$ 5,340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$ 6,185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$845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$ 5,340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772400" cy="609600"/>
          </a:xfrm>
        </p:spPr>
        <p:txBody>
          <a:bodyPr/>
          <a:lstStyle/>
          <a:p>
            <a:pPr eaLnBrk="1" hangingPunct="1"/>
            <a:r>
              <a:rPr lang="en-US" sz="4000" smtClean="0">
                <a:ea typeface="ＭＳ Ｐゴシック" pitchFamily="1" charset="-128"/>
              </a:rPr>
              <a:t>Clubhouse &amp; Pool - 2</a:t>
            </a:r>
          </a:p>
        </p:txBody>
      </p:sp>
      <p:graphicFrame>
        <p:nvGraphicFramePr>
          <p:cNvPr id="205980" name="Group 156"/>
          <p:cNvGraphicFramePr>
            <a:graphicFrameLocks noGrp="1"/>
          </p:cNvGraphicFramePr>
          <p:nvPr>
            <p:ph idx="1"/>
          </p:nvPr>
        </p:nvGraphicFramePr>
        <p:xfrm>
          <a:off x="457200" y="2133600"/>
          <a:ext cx="8305800" cy="2617787"/>
        </p:xfrm>
        <a:graphic>
          <a:graphicData uri="http://schemas.openxmlformats.org/drawingml/2006/table">
            <a:tbl>
              <a:tblPr/>
              <a:tblGrid>
                <a:gridCol w="3170238"/>
                <a:gridCol w="1198562"/>
                <a:gridCol w="1154113"/>
                <a:gridCol w="1392237"/>
                <a:gridCol w="139065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2014  Budget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2014 Actual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Difference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2015 Budget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Utilities - Clubhouse &amp; Pool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Electricity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3,000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2,425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(575)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3,000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Telephone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614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114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Water and Sewer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740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1,658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918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740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Total Utilities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 $4,240   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$4,697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$457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$ 4,240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Total Clubhouse &amp; Pool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 $ 13,700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 $14,133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$ 433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$ 13,700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Reserve for Pool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 $   5,000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 $  5,000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 $                -  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 $  5,000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  <a:ea typeface="ＭＳ Ｐゴシック" pitchFamily="1" charset="-128"/>
              </a:rPr>
              <a:t>Landscaping</a:t>
            </a:r>
          </a:p>
        </p:txBody>
      </p:sp>
      <p:graphicFrame>
        <p:nvGraphicFramePr>
          <p:cNvPr id="198372" name="Group 740"/>
          <p:cNvGraphicFramePr>
            <a:graphicFrameLocks noGrp="1"/>
          </p:cNvGraphicFramePr>
          <p:nvPr>
            <p:ph idx="1"/>
          </p:nvPr>
        </p:nvGraphicFramePr>
        <p:xfrm>
          <a:off x="304800" y="1447800"/>
          <a:ext cx="8610600" cy="3688080"/>
        </p:xfrm>
        <a:graphic>
          <a:graphicData uri="http://schemas.openxmlformats.org/drawingml/2006/table">
            <a:tbl>
              <a:tblPr/>
              <a:tblGrid>
                <a:gridCol w="3429000"/>
                <a:gridCol w="1295400"/>
                <a:gridCol w="1219200"/>
                <a:gridCol w="1371600"/>
                <a:gridCol w="1295400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2014 Budget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2014 Actual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Difference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2015 Budget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Outdoor Inc.  Contract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33,436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33,436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33,436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62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Additional Weed Control Treatments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1,000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(1,000)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1,000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Spring / Fall Plantings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1,200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(1,200)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1,200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Miscellaneous Work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1,000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1,422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422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1,000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Irrigation Repair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3,000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2,415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(585)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3,000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Utilities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4,500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2,591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(1,909)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4,500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Renovation Work (TBD)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3,000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12,041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9,041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3,000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Dumpster Rental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1,500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(1,500)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1,500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TOTAL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$48,636 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$51,905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$3,269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$48,636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  <a:ea typeface="ＭＳ Ｐゴシック" pitchFamily="1" charset="-128"/>
              </a:rPr>
              <a:t>Ponds and Waterways</a:t>
            </a:r>
          </a:p>
        </p:txBody>
      </p:sp>
      <p:graphicFrame>
        <p:nvGraphicFramePr>
          <p:cNvPr id="200111" name="Group 431"/>
          <p:cNvGraphicFramePr>
            <a:graphicFrameLocks noGrp="1"/>
          </p:cNvGraphicFramePr>
          <p:nvPr>
            <p:ph idx="1"/>
          </p:nvPr>
        </p:nvGraphicFramePr>
        <p:xfrm>
          <a:off x="304800" y="1981200"/>
          <a:ext cx="8458200" cy="2833691"/>
        </p:xfrm>
        <a:graphic>
          <a:graphicData uri="http://schemas.openxmlformats.org/drawingml/2006/table">
            <a:tbl>
              <a:tblPr/>
              <a:tblGrid>
                <a:gridCol w="3124200"/>
                <a:gridCol w="1371600"/>
                <a:gridCol w="1295400"/>
                <a:gridCol w="1295400"/>
                <a:gridCol w="1371600"/>
              </a:tblGrid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2014 Budget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2014 Actual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Difference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2015 Budget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Electricity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7,500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7,179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(321)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7,500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Algae Control (Chemicals and materials)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3,500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3,206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(294)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3,500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Fountain Maintenance and Parts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3,500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1,116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(2,384)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2,500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Pond Service Trapping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1,000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(1,000)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1,000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Pond Repair and Maintenance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5,400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(5,400)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2,500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TOTAL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$ 20,900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$11,501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 (9,399)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$17,000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pitchFamily="1" charset="-128"/>
              </a:rPr>
              <a:t>2014 Collection Comments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pitchFamily="1" charset="-128"/>
              </a:rPr>
              <a:t>2014 Dues collections 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1" charset="-128"/>
              </a:rPr>
              <a:t>Collected on 100% </a:t>
            </a:r>
            <a:r>
              <a:rPr lang="en-US" sz="3200" dirty="0" smtClean="0">
                <a:latin typeface="Arial" charset="0"/>
                <a:ea typeface="ＭＳ Ｐゴシック" pitchFamily="1" charset="-128"/>
              </a:rPr>
              <a:t>	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1" charset="-128"/>
              </a:rPr>
              <a:t>1 current lien, payments made monthly</a:t>
            </a:r>
          </a:p>
          <a:p>
            <a:pPr eaLnBrk="1" hangingPunct="1">
              <a:buNone/>
            </a:pPr>
            <a:endParaRPr lang="en-US" sz="2800" b="1" dirty="0" smtClean="0">
              <a:latin typeface="Arial" charset="0"/>
              <a:ea typeface="ＭＳ Ｐゴシック" pitchFamily="1" charset="-128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5334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latin typeface="Arial" charset="0"/>
                <a:ea typeface="ＭＳ Ｐゴシック" pitchFamily="1" charset="-128"/>
              </a:rPr>
              <a:t>2014 Budget Overview</a:t>
            </a:r>
          </a:p>
        </p:txBody>
      </p:sp>
      <p:graphicFrame>
        <p:nvGraphicFramePr>
          <p:cNvPr id="185347" name="Group 3"/>
          <p:cNvGraphicFramePr>
            <a:graphicFrameLocks noGrp="1"/>
          </p:cNvGraphicFramePr>
          <p:nvPr/>
        </p:nvGraphicFramePr>
        <p:xfrm>
          <a:off x="685800" y="1219200"/>
          <a:ext cx="7772400" cy="4779967"/>
        </p:xfrm>
        <a:graphic>
          <a:graphicData uri="http://schemas.openxmlformats.org/drawingml/2006/table">
            <a:tbl>
              <a:tblPr/>
              <a:tblGrid>
                <a:gridCol w="4572000"/>
                <a:gridCol w="1454150"/>
                <a:gridCol w="1746250"/>
              </a:tblGrid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Cost Center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Budget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Actual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Administration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5,600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5,023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Social Committee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1,500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Clubhouse &amp; Pool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13,700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14,687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Landscaping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48,636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49,385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Ponds &amp; Waterways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20,900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11,501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Street Lights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1,250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1,250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Capital Reserve (Pool)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Capital Reserve (General)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$ 101,586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$92,088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2014 Reserve Fund Balances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As of 12/31/14</a:t>
            </a:r>
          </a:p>
          <a:p>
            <a:r>
              <a:rPr lang="en-US" dirty="0" smtClean="0"/>
              <a:t>General Reserve		$16,553</a:t>
            </a:r>
          </a:p>
          <a:p>
            <a:r>
              <a:rPr lang="en-US" dirty="0" smtClean="0"/>
              <a:t>Pool Reserve			$  9,833</a:t>
            </a:r>
          </a:p>
          <a:p>
            <a:pPr lvl="1"/>
            <a:r>
              <a:rPr lang="en-US" sz="3200" dirty="0" smtClean="0"/>
              <a:t>Total Reserve</a:t>
            </a:r>
            <a:r>
              <a:rPr lang="en-US" sz="2800" dirty="0" smtClean="0"/>
              <a:t>		</a:t>
            </a:r>
            <a:r>
              <a:rPr lang="en-US" sz="3200" dirty="0" smtClean="0"/>
              <a:t>$26,386</a:t>
            </a:r>
            <a:endParaRPr lang="en-US" sz="3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2014 Capital Expense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b="1" dirty="0" smtClean="0"/>
              <a:t>POOL</a:t>
            </a:r>
          </a:p>
          <a:p>
            <a:r>
              <a:rPr lang="en-US" sz="2400" dirty="0" smtClean="0"/>
              <a:t> </a:t>
            </a:r>
            <a:r>
              <a:rPr lang="en-US" sz="2400" b="1" dirty="0" smtClean="0"/>
              <a:t>Pool Cover</a:t>
            </a:r>
            <a:r>
              <a:rPr lang="en-US" sz="2400" dirty="0" smtClean="0"/>
              <a:t> 				     </a:t>
            </a:r>
            <a:r>
              <a:rPr lang="en-US" sz="2400" b="1" dirty="0" smtClean="0"/>
              <a:t> $   3,497</a:t>
            </a:r>
          </a:p>
          <a:p>
            <a:r>
              <a:rPr lang="en-US" sz="2400" b="1" dirty="0" smtClean="0"/>
              <a:t>Pool Resurface</a:t>
            </a:r>
            <a:r>
              <a:rPr lang="en-US" sz="2400" dirty="0" smtClean="0"/>
              <a:t> 				     </a:t>
            </a:r>
            <a:r>
              <a:rPr lang="en-US" sz="2400" b="1" dirty="0" smtClean="0"/>
              <a:t> $ 21,400 </a:t>
            </a:r>
          </a:p>
          <a:p>
            <a:r>
              <a:rPr lang="en-US" sz="2400" b="1" dirty="0" smtClean="0"/>
              <a:t>TOTAL POOL</a:t>
            </a:r>
            <a:r>
              <a:rPr lang="en-US" sz="2400" dirty="0" smtClean="0"/>
              <a:t> 				     </a:t>
            </a:r>
            <a:r>
              <a:rPr lang="en-US" sz="2400" b="1" dirty="0" smtClean="0"/>
              <a:t> $ 24,897 </a:t>
            </a:r>
          </a:p>
          <a:p>
            <a:pPr>
              <a:buNone/>
            </a:pPr>
            <a:r>
              <a:rPr lang="en-US" sz="2400" b="1" dirty="0" smtClean="0"/>
              <a:t>GENERAL RESERVE</a:t>
            </a:r>
            <a:r>
              <a:rPr lang="en-US" sz="2400" dirty="0" smtClean="0"/>
              <a:t> </a:t>
            </a:r>
          </a:p>
          <a:p>
            <a:r>
              <a:rPr lang="en-US" sz="2400" b="1" dirty="0" smtClean="0"/>
              <a:t>Pond Dredging </a:t>
            </a:r>
            <a:r>
              <a:rPr lang="en-US" sz="2400" b="1" dirty="0" err="1" smtClean="0"/>
              <a:t>Camdendown</a:t>
            </a:r>
            <a:r>
              <a:rPr lang="en-US" sz="2400" b="1" dirty="0" smtClean="0"/>
              <a:t>		     </a:t>
            </a:r>
            <a:r>
              <a:rPr lang="en-US" sz="2400" dirty="0" smtClean="0"/>
              <a:t> </a:t>
            </a:r>
            <a:r>
              <a:rPr lang="en-US" sz="2400" b="1" dirty="0" smtClean="0"/>
              <a:t> $ 16,932</a:t>
            </a:r>
          </a:p>
          <a:p>
            <a:r>
              <a:rPr lang="en-US" sz="2400" b="1" dirty="0" smtClean="0"/>
              <a:t> Front Entrance Lighting</a:t>
            </a:r>
            <a:r>
              <a:rPr lang="en-US" sz="2400" dirty="0" smtClean="0"/>
              <a:t> 		       $   </a:t>
            </a:r>
            <a:r>
              <a:rPr lang="en-US" sz="2400" b="1" dirty="0" smtClean="0"/>
              <a:t>2,518 </a:t>
            </a:r>
          </a:p>
          <a:p>
            <a:r>
              <a:rPr lang="en-US" sz="2400" b="1" dirty="0" smtClean="0"/>
              <a:t>Front Entrance Plants</a:t>
            </a:r>
            <a:r>
              <a:rPr lang="en-US" sz="2400" dirty="0" smtClean="0"/>
              <a:t> 			       </a:t>
            </a:r>
            <a:r>
              <a:rPr lang="en-US" sz="2400" b="1" dirty="0" smtClean="0"/>
              <a:t>$   6,214 </a:t>
            </a:r>
          </a:p>
          <a:p>
            <a:r>
              <a:rPr lang="en-US" sz="2400" b="1" dirty="0" smtClean="0"/>
              <a:t>TOTAL GENRAL RESERVE</a:t>
            </a:r>
            <a:r>
              <a:rPr lang="en-US" sz="2400" dirty="0" smtClean="0"/>
              <a:t> </a:t>
            </a:r>
            <a:r>
              <a:rPr lang="en-US" sz="2400" b="1" dirty="0" smtClean="0"/>
              <a:t> 		       $ 25,664 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09600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Arial" charset="0"/>
                <a:ea typeface="ＭＳ Ｐゴシック" pitchFamily="1" charset="-128"/>
              </a:rPr>
              <a:t>Agenda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latin typeface="Arial" charset="0"/>
                <a:ea typeface="ＭＳ Ｐゴシック" pitchFamily="1" charset="-128"/>
              </a:rPr>
              <a:t>Introductory Remarks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latin typeface="Arial" charset="0"/>
                <a:ea typeface="ＭＳ Ｐゴシック" pitchFamily="1" charset="-128"/>
              </a:rPr>
              <a:t>Introduction of the Ramsgate Homeowners Association Board, Committee Chairs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latin typeface="Arial" charset="0"/>
                <a:ea typeface="ＭＳ Ｐゴシック" pitchFamily="1" charset="-128"/>
              </a:rPr>
              <a:t>2014 Budget Overview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latin typeface="Arial" charset="0"/>
                <a:ea typeface="ＭＳ Ｐゴシック" pitchFamily="1" charset="-128"/>
              </a:rPr>
              <a:t>2014 Cost Center Reports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latin typeface="Arial" charset="0"/>
                <a:ea typeface="ＭＳ Ｐゴシック" pitchFamily="1" charset="-128"/>
              </a:rPr>
              <a:t>2015 Proposed Budget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latin typeface="Arial" charset="0"/>
                <a:ea typeface="ＭＳ Ｐゴシック" pitchFamily="1" charset="-128"/>
              </a:rPr>
              <a:t>Questions about 2015 Proposed Budget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latin typeface="Arial" charset="0"/>
                <a:ea typeface="ＭＳ Ｐゴシック" pitchFamily="1" charset="-128"/>
              </a:rPr>
              <a:t>Vote on Budget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latin typeface="Arial" charset="0"/>
                <a:ea typeface="ＭＳ Ｐゴシック" pitchFamily="1" charset="-128"/>
              </a:rPr>
              <a:t>Questions from Attendees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pitchFamily="1" charset="-128"/>
              </a:rPr>
              <a:t>2014 Financial Report Questions</a:t>
            </a:r>
          </a:p>
        </p:txBody>
      </p:sp>
      <p:pic>
        <p:nvPicPr>
          <p:cNvPr id="37891" name="Picture 3" descr="j00787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1905000"/>
            <a:ext cx="1622425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514600"/>
            <a:ext cx="5276850" cy="242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chemeClr val="tx1"/>
                </a:solidFill>
                <a:latin typeface="Arial" charset="0"/>
                <a:ea typeface="ＭＳ Ｐゴシック" pitchFamily="1" charset="-128"/>
              </a:rPr>
              <a:t>Remember to Sign In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ea typeface="ＭＳ Ｐゴシック" pitchFamily="1" charset="-128"/>
              </a:rPr>
              <a:t>Strategic Planning Current</a:t>
            </a:r>
          </a:p>
        </p:txBody>
      </p:sp>
      <p:graphicFrame>
        <p:nvGraphicFramePr>
          <p:cNvPr id="180264" name="Group 40"/>
          <p:cNvGraphicFramePr>
            <a:graphicFrameLocks noGrp="1"/>
          </p:cNvGraphicFramePr>
          <p:nvPr>
            <p:ph idx="1"/>
          </p:nvPr>
        </p:nvGraphicFramePr>
        <p:xfrm>
          <a:off x="381000" y="838200"/>
          <a:ext cx="7772400" cy="4133087"/>
        </p:xfrm>
        <a:graphic>
          <a:graphicData uri="http://schemas.openxmlformats.org/drawingml/2006/table">
            <a:tbl>
              <a:tblPr/>
              <a:tblGrid>
                <a:gridCol w="5257800"/>
                <a:gridCol w="2514600"/>
              </a:tblGrid>
              <a:tr h="6152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Dredge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Camdendown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 Pond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Completed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15,000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16,931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8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Finish Landscape South Wall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8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Repair Parkway Sidewalks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1,500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8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Pressure wash sidewalks/curbs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Completed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1,500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8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$1,500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8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Reserve Funds Available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(12/31/14)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$16,553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ea typeface="ＭＳ Ｐゴシック" pitchFamily="1" charset="-128"/>
              </a:rPr>
              <a:t>Strategic Planning 5 Years</a:t>
            </a:r>
            <a:br>
              <a:rPr lang="en-US" sz="3600" dirty="0" smtClean="0">
                <a:ea typeface="ＭＳ Ｐゴシック" pitchFamily="1" charset="-128"/>
              </a:rPr>
            </a:br>
            <a:r>
              <a:rPr lang="en-US" sz="3600" dirty="0" smtClean="0">
                <a:ea typeface="ＭＳ Ｐゴシック" pitchFamily="1" charset="-128"/>
              </a:rPr>
              <a:t>General Reserve</a:t>
            </a:r>
          </a:p>
        </p:txBody>
      </p:sp>
      <p:graphicFrame>
        <p:nvGraphicFramePr>
          <p:cNvPr id="180264" name="Group 40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772400" cy="4663439"/>
        </p:xfrm>
        <a:graphic>
          <a:graphicData uri="http://schemas.openxmlformats.org/drawingml/2006/table">
            <a:tbl>
              <a:tblPr/>
              <a:tblGrid>
                <a:gridCol w="5257800"/>
                <a:gridCol w="2514600"/>
              </a:tblGrid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Landscape &amp; Light South Wall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5,000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Landscape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Brickston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 Island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10,000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Empty Lot Landscaping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5,000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Irrigation System Renovation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???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Pond Repairs/Dredging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???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$20,000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ea typeface="ＭＳ Ｐゴシック" pitchFamily="1" charset="-128"/>
              </a:rPr>
              <a:t>Strategic Planning Current</a:t>
            </a:r>
            <a:br>
              <a:rPr lang="en-US" sz="3600" dirty="0" smtClean="0">
                <a:ea typeface="ＭＳ Ｐゴシック" pitchFamily="1" charset="-128"/>
              </a:rPr>
            </a:br>
            <a:r>
              <a:rPr lang="en-US" sz="3600" dirty="0" smtClean="0">
                <a:ea typeface="ＭＳ Ｐゴシック" pitchFamily="1" charset="-128"/>
              </a:rPr>
              <a:t>Pool &amp; Clubhouse</a:t>
            </a:r>
          </a:p>
        </p:txBody>
      </p:sp>
      <p:graphicFrame>
        <p:nvGraphicFramePr>
          <p:cNvPr id="180264" name="Group 40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772400" cy="4126991"/>
        </p:xfrm>
        <a:graphic>
          <a:graphicData uri="http://schemas.openxmlformats.org/drawingml/2006/table">
            <a:tbl>
              <a:tblPr/>
              <a:tblGrid>
                <a:gridCol w="5257800"/>
                <a:gridCol w="2514600"/>
              </a:tblGrid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Replace Pool Fence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Repair/Paint Fence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15,000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Resurface Pool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Completed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25,000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21,400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Replace Pool Cover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Completed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3,500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3,500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Pool/Clubhouse Reserve Available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$9,833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ea typeface="ＭＳ Ｐゴシック" pitchFamily="1" charset="-128"/>
              </a:rPr>
              <a:t>Proposed 2015 Budget - Expense</a:t>
            </a:r>
          </a:p>
        </p:txBody>
      </p:sp>
      <p:graphicFrame>
        <p:nvGraphicFramePr>
          <p:cNvPr id="180264" name="Group 40"/>
          <p:cNvGraphicFramePr>
            <a:graphicFrameLocks noGrp="1"/>
          </p:cNvGraphicFramePr>
          <p:nvPr>
            <p:ph idx="1"/>
          </p:nvPr>
        </p:nvGraphicFramePr>
        <p:xfrm>
          <a:off x="609600" y="1600200"/>
          <a:ext cx="7772400" cy="4663439"/>
        </p:xfrm>
        <a:graphic>
          <a:graphicData uri="http://schemas.openxmlformats.org/drawingml/2006/table">
            <a:tbl>
              <a:tblPr/>
              <a:tblGrid>
                <a:gridCol w="5257800"/>
                <a:gridCol w="2514600"/>
              </a:tblGrid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Administration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5,650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Social Committee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Clubhouse &amp; Pool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13,700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Landscaping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45,000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Ponds &amp; Waterways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17,000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Reserve Fund – General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5,000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Reserve Fund - Pool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5,000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Main Pond Dredging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14,350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$ 106,200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1" charset="-128"/>
              </a:rPr>
              <a:t>Proposed 2015 Budget - Income</a:t>
            </a:r>
          </a:p>
        </p:txBody>
      </p:sp>
      <p:graphicFrame>
        <p:nvGraphicFramePr>
          <p:cNvPr id="209261" name="Group 1389"/>
          <p:cNvGraphicFramePr>
            <a:graphicFrameLocks noGrp="1"/>
          </p:cNvGraphicFramePr>
          <p:nvPr>
            <p:ph idx="1"/>
          </p:nvPr>
        </p:nvGraphicFramePr>
        <p:xfrm>
          <a:off x="381000" y="1981200"/>
          <a:ext cx="8382000" cy="3566160"/>
        </p:xfrm>
        <a:graphic>
          <a:graphicData uri="http://schemas.openxmlformats.org/drawingml/2006/table">
            <a:tbl>
              <a:tblPr/>
              <a:tblGrid>
                <a:gridCol w="3533775"/>
                <a:gridCol w="1479550"/>
                <a:gridCol w="3368675"/>
              </a:tblGrid>
              <a:tr h="2016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2014 Cash Carry Forward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14,538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DUES (2014)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92,300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142 LOTS * $650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INTEREST INCOME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10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CLUB HOUSE RENTAL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350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Newsletter Advertising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1,200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LATE FEES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0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TOTAL INCOME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$108,398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2015 BUDGETED EXPENSE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$ 106,200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INCLUDES $10,000 GENERAL AND POOL RESERVES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DIFFERENCE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$ 2,198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1" charset="-128"/>
              </a:rPr>
              <a:t>Proposed Reserve Fund</a:t>
            </a:r>
            <a:r>
              <a:rPr lang="en-US" dirty="0" smtClean="0">
                <a:latin typeface="Arial" charset="0"/>
                <a:ea typeface="ＭＳ Ｐゴシック" pitchFamily="1" charset="-128"/>
              </a:rPr>
              <a:t> </a:t>
            </a:r>
          </a:p>
        </p:txBody>
      </p:sp>
      <p:graphicFrame>
        <p:nvGraphicFramePr>
          <p:cNvPr id="203875" name="Group 99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3362326"/>
        </p:xfrm>
        <a:graphic>
          <a:graphicData uri="http://schemas.openxmlformats.org/drawingml/2006/table">
            <a:tbl>
              <a:tblPr/>
              <a:tblGrid>
                <a:gridCol w="5040313"/>
                <a:gridCol w="2732087"/>
              </a:tblGrid>
              <a:tr h="6683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RESERVE FUND PROPOSED 2015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General Reserve Fund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5,000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Pool Reserve Fund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5,000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Reserve funds added in 2015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$10,000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pitchFamily="1" charset="-128"/>
              </a:rPr>
              <a:t>2015 Dues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0772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latin typeface="Arial" charset="0"/>
                <a:ea typeface="ＭＳ Ｐゴシック" pitchFamily="1" charset="-128"/>
              </a:rPr>
              <a:t>Amount - $650 with Single Payment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latin typeface="Arial" charset="0"/>
                <a:ea typeface="ＭＳ Ｐゴシック" pitchFamily="1" charset="-128"/>
              </a:rPr>
              <a:t>Due by March 1, 2015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latin typeface="Arial" charset="0"/>
                <a:ea typeface="ＭＳ Ｐゴシック" pitchFamily="1" charset="-128"/>
              </a:rPr>
              <a:t>Statements were mailed January 22, 2015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latin typeface="Arial" charset="0"/>
                <a:ea typeface="ＭＳ Ｐゴシック" pitchFamily="1" charset="-128"/>
              </a:rPr>
              <a:t>10% interest compounded for dues received  after March 1, 2015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pitchFamily="1" charset="-128"/>
              </a:rPr>
              <a:t>Late Fee Policy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b="1" dirty="0" smtClean="0">
                <a:latin typeface="Arial" charset="0"/>
                <a:ea typeface="ＭＳ Ｐゴシック" pitchFamily="1" charset="-128"/>
              </a:rPr>
              <a:t>10 % interest compounded on all balances after March 1</a:t>
            </a:r>
          </a:p>
          <a:p>
            <a:pPr eaLnBrk="1" hangingPunct="1"/>
            <a:r>
              <a:rPr lang="en-US" sz="2800" b="1" dirty="0" smtClean="0">
                <a:latin typeface="Arial" charset="0"/>
                <a:ea typeface="ＭＳ Ｐゴシック" pitchFamily="1" charset="-128"/>
              </a:rPr>
              <a:t>Interest will accrue until debt is paid</a:t>
            </a:r>
          </a:p>
          <a:p>
            <a:pPr eaLnBrk="1" hangingPunct="1"/>
            <a:r>
              <a:rPr lang="en-US" sz="2800" b="1" dirty="0" smtClean="0">
                <a:latin typeface="Arial" charset="0"/>
                <a:ea typeface="ＭＳ Ｐゴシック" pitchFamily="1" charset="-128"/>
              </a:rPr>
              <a:t>Liens may be filed on property after    June 1</a:t>
            </a:r>
          </a:p>
          <a:p>
            <a:pPr eaLnBrk="1" hangingPunct="1"/>
            <a:r>
              <a:rPr lang="en-US" sz="2800" b="1" dirty="0" smtClean="0">
                <a:latin typeface="Arial" charset="0"/>
                <a:ea typeface="ＭＳ Ｐゴシック" pitchFamily="1" charset="-128"/>
              </a:rPr>
              <a:t>Legal proceedings may be taken after June 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dirty="0" smtClean="0">
              <a:latin typeface="Arial" charset="0"/>
              <a:ea typeface="ＭＳ Ｐゴシック" pitchFamily="1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dirty="0" smtClean="0">
              <a:latin typeface="Arial" charset="0"/>
              <a:ea typeface="ＭＳ Ｐゴシック" pitchFamily="1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3600" dirty="0" smtClean="0">
                <a:latin typeface="Arial" charset="0"/>
                <a:ea typeface="ＭＳ Ｐゴシック" pitchFamily="1" charset="-128"/>
              </a:rPr>
              <a:t>Vote for Approval of Budget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pitchFamily="1" charset="-128"/>
              </a:rPr>
              <a:t>2014 Board of Directors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7620000" cy="2895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ＭＳ Ｐゴシック" pitchFamily="1" charset="-128"/>
              </a:rPr>
              <a:t>Chairman:		Jim Chastain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ＭＳ Ｐゴシック" pitchFamily="1" charset="-128"/>
              </a:rPr>
              <a:t>President:		Roseanne Apyan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ＭＳ Ｐゴシック" pitchFamily="1" charset="-128"/>
              </a:rPr>
              <a:t>Vice President:	Chuck Yarbrough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ＭＳ Ｐゴシック" pitchFamily="1" charset="-128"/>
              </a:rPr>
              <a:t>Secretary:		Jane Horton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ＭＳ Ｐゴシック" pitchFamily="1" charset="-128"/>
              </a:rPr>
              <a:t>Treasurer:		Robert Stangarone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  <a:ea typeface="ＭＳ Ｐゴシック" pitchFamily="1" charset="-128"/>
              </a:rPr>
              <a:t>Questions from Attendees</a:t>
            </a:r>
          </a:p>
        </p:txBody>
      </p:sp>
      <p:pic>
        <p:nvPicPr>
          <p:cNvPr id="46083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743200" y="2514600"/>
            <a:ext cx="3200400" cy="2019300"/>
          </a:xfr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pitchFamily="1" charset="-128"/>
              </a:rPr>
              <a:t>2014 Committee Chairs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ＭＳ Ｐゴシック" pitchFamily="1" charset="-128"/>
              </a:rPr>
              <a:t>Architectural Review	Barry Evans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ＭＳ Ｐゴシック" pitchFamily="1" charset="-128"/>
              </a:rPr>
              <a:t>Landscaping			Jim Chastain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ＭＳ Ｐゴシック" pitchFamily="1" charset="-128"/>
              </a:rPr>
              <a:t>Nominating			Jim Peace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ＭＳ Ｐゴシック" pitchFamily="1" charset="-128"/>
              </a:rPr>
              <a:t>Pool &amp; Clubhouse		Chuck Yarbrough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ＭＳ Ｐゴシック" pitchFamily="1" charset="-128"/>
              </a:rPr>
              <a:t>Ponds &amp; Waterways	Jim Chastain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ＭＳ Ｐゴシック" pitchFamily="1" charset="-128"/>
              </a:rPr>
              <a:t>Social				Roseanne Apyan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latin typeface="Arial" charset="0"/>
                <a:ea typeface="ＭＳ Ｐゴシック" pitchFamily="1" charset="-128"/>
              </a:rPr>
              <a:t>2014 Street Captains</a:t>
            </a:r>
          </a:p>
        </p:txBody>
      </p:sp>
      <p:graphicFrame>
        <p:nvGraphicFramePr>
          <p:cNvPr id="172092" name="Group 60"/>
          <p:cNvGraphicFramePr>
            <a:graphicFrameLocks noGrp="1"/>
          </p:cNvGraphicFramePr>
          <p:nvPr>
            <p:ph idx="1"/>
          </p:nvPr>
        </p:nvGraphicFramePr>
        <p:xfrm>
          <a:off x="685800" y="1600200"/>
          <a:ext cx="7772400" cy="4145279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Patty Champion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Tammy Creswell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Helene Dolinger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Johnny Edwards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Kris Flanigan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Carolyn Henry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Matt McCoy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Barbara Parker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Kristi Parr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Jaime Thomas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Eunice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Vechinski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Rhonda Winchester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Jeanne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Scanland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077200" cy="1143000"/>
          </a:xfrm>
        </p:spPr>
        <p:txBody>
          <a:bodyPr/>
          <a:lstStyle/>
          <a:p>
            <a:pPr eaLnBrk="1" hangingPunct="1"/>
            <a:r>
              <a:rPr lang="en-US" sz="4000" smtClean="0">
                <a:latin typeface="Arial" charset="0"/>
                <a:ea typeface="ＭＳ Ｐゴシック" pitchFamily="1" charset="-128"/>
              </a:rPr>
              <a:t>Architectural Review Committee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229600" cy="4114800"/>
          </a:xfrm>
        </p:spPr>
        <p:txBody>
          <a:bodyPr/>
          <a:lstStyle/>
          <a:p>
            <a:pPr eaLnBrk="1" hangingPunct="1">
              <a:buNone/>
            </a:pPr>
            <a:r>
              <a:rPr lang="en-US" sz="3000" dirty="0" smtClean="0">
                <a:latin typeface="Arial" charset="0"/>
                <a:ea typeface="ＭＳ Ｐゴシック" pitchFamily="1" charset="-128"/>
              </a:rPr>
              <a:t>   Homeowners Association Responsible for Existing Homes</a:t>
            </a:r>
          </a:p>
          <a:p>
            <a:pPr lvl="1" eaLnBrk="1" hangingPunct="1">
              <a:buNone/>
            </a:pPr>
            <a:r>
              <a:rPr lang="en-US" sz="2600" dirty="0" smtClean="0">
                <a:latin typeface="Arial" charset="0"/>
                <a:ea typeface="ＭＳ Ｐゴシック" pitchFamily="1" charset="-128"/>
              </a:rPr>
              <a:t>   Submit all modifications on approved form to the Committee at least 30 days prior to beginning project.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latin typeface="Arial" charset="0"/>
                <a:ea typeface="ＭＳ Ｐゴシック" pitchFamily="1" charset="-128"/>
              </a:rPr>
              <a:t>2014 Budget Overview - Income</a:t>
            </a:r>
          </a:p>
        </p:txBody>
      </p:sp>
      <p:graphicFrame>
        <p:nvGraphicFramePr>
          <p:cNvPr id="182473" name="Group 201"/>
          <p:cNvGraphicFramePr>
            <a:graphicFrameLocks noGrp="1"/>
          </p:cNvGraphicFramePr>
          <p:nvPr>
            <p:ph idx="1"/>
          </p:nvPr>
        </p:nvGraphicFramePr>
        <p:xfrm>
          <a:off x="1143000" y="1676400"/>
          <a:ext cx="6400800" cy="3764918"/>
        </p:xfrm>
        <a:graphic>
          <a:graphicData uri="http://schemas.openxmlformats.org/drawingml/2006/table">
            <a:tbl>
              <a:tblPr/>
              <a:tblGrid>
                <a:gridCol w="4735513"/>
                <a:gridCol w="1665287"/>
              </a:tblGrid>
              <a:tr h="8016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2014 Cash Carry Forward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4,710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Dues – 142 Lots</a:t>
                      </a: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Assessments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100,065</a:t>
                      </a:r>
                    </a:p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Interest Inc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10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Club House rentals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370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Late Fees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0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Misc. Income (ad sales in newsletter)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1,470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TOTAL INCOME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$106,625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latin typeface="Arial" charset="0"/>
                <a:ea typeface="ＭＳ Ｐゴシック" pitchFamily="1" charset="-128"/>
              </a:rPr>
              <a:t>2014 Budget Overview - Budget</a:t>
            </a:r>
          </a:p>
        </p:txBody>
      </p:sp>
      <p:graphicFrame>
        <p:nvGraphicFramePr>
          <p:cNvPr id="204803" name="Group 3"/>
          <p:cNvGraphicFramePr>
            <a:graphicFrameLocks noGrp="1"/>
          </p:cNvGraphicFramePr>
          <p:nvPr>
            <p:ph idx="1"/>
          </p:nvPr>
        </p:nvGraphicFramePr>
        <p:xfrm>
          <a:off x="381000" y="1371600"/>
          <a:ext cx="8458200" cy="5216526"/>
        </p:xfrm>
        <a:graphic>
          <a:graphicData uri="http://schemas.openxmlformats.org/drawingml/2006/table">
            <a:tbl>
              <a:tblPr/>
              <a:tblGrid>
                <a:gridCol w="3352800"/>
                <a:gridCol w="1600200"/>
                <a:gridCol w="1598613"/>
                <a:gridCol w="1906587"/>
              </a:tblGrid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EXPENSES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2014 Budget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2014 Actual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Variance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 Administration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5,600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5,023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-10%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 Social Committee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1,500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242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-84%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 Clubhouse &amp; Pool 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13,700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14,688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+7%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 Landscaping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48,636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49,385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+2%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 Ponds and Waterways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20,900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11,501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-45%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 Street Lights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1,250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1,250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0%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 Reserve Fund (General)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5,000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5,000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0%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 Reserve Fund (Pool)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5,000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5,000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0%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 TOTAL EXPENSES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$ 101,586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$ 92,089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-10.3%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  <a:ea typeface="ＭＳ Ｐゴシック" pitchFamily="1" charset="-128"/>
              </a:rPr>
              <a:t>Cost Center Reports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752600"/>
            <a:ext cx="5334000" cy="4114800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  <a:ea typeface="ＭＳ Ｐゴシック" pitchFamily="1" charset="-128"/>
              </a:rPr>
              <a:t>Administration</a:t>
            </a:r>
          </a:p>
          <a:p>
            <a:pPr eaLnBrk="1" hangingPunct="1"/>
            <a:r>
              <a:rPr lang="en-US" smtClean="0">
                <a:latin typeface="Arial" charset="0"/>
                <a:ea typeface="ＭＳ Ｐゴシック" pitchFamily="1" charset="-128"/>
              </a:rPr>
              <a:t>Social Committee</a:t>
            </a:r>
          </a:p>
          <a:p>
            <a:pPr eaLnBrk="1" hangingPunct="1"/>
            <a:r>
              <a:rPr lang="en-US" smtClean="0">
                <a:latin typeface="Arial" charset="0"/>
                <a:ea typeface="ＭＳ Ｐゴシック" pitchFamily="1" charset="-128"/>
              </a:rPr>
              <a:t>Clubhouse &amp; Pool</a:t>
            </a:r>
          </a:p>
          <a:p>
            <a:pPr eaLnBrk="1" hangingPunct="1"/>
            <a:r>
              <a:rPr lang="en-US" smtClean="0">
                <a:latin typeface="Arial" charset="0"/>
                <a:ea typeface="ＭＳ Ｐゴシック" pitchFamily="1" charset="-128"/>
              </a:rPr>
              <a:t>Landscaping</a:t>
            </a:r>
          </a:p>
          <a:p>
            <a:pPr eaLnBrk="1" hangingPunct="1"/>
            <a:r>
              <a:rPr lang="en-US" smtClean="0">
                <a:latin typeface="Arial" charset="0"/>
                <a:ea typeface="ＭＳ Ｐゴシック" pitchFamily="1" charset="-128"/>
              </a:rPr>
              <a:t>Ponds &amp; Waterways</a:t>
            </a:r>
          </a:p>
          <a:p>
            <a:pPr eaLnBrk="1" hangingPunct="1"/>
            <a:r>
              <a:rPr lang="en-US" smtClean="0">
                <a:latin typeface="Arial" charset="0"/>
                <a:ea typeface="ＭＳ Ｐゴシック" pitchFamily="1" charset="-128"/>
              </a:rPr>
              <a:t>Street Lights</a:t>
            </a:r>
          </a:p>
          <a:p>
            <a:pPr eaLnBrk="1" hangingPunct="1"/>
            <a:r>
              <a:rPr lang="en-US" smtClean="0">
                <a:latin typeface="Arial" charset="0"/>
                <a:ea typeface="ＭＳ Ｐゴシック" pitchFamily="1" charset="-128"/>
              </a:rPr>
              <a:t>Reserve Fund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808080"/>
      </a:dk1>
      <a:lt1>
        <a:srgbClr val="FFFF00"/>
      </a:lt1>
      <a:dk2>
        <a:srgbClr val="3333FF"/>
      </a:dk2>
      <a:lt2>
        <a:srgbClr val="FFFF00"/>
      </a:lt2>
      <a:accent1>
        <a:srgbClr val="00CC99"/>
      </a:accent1>
      <a:accent2>
        <a:srgbClr val="3333CC"/>
      </a:accent2>
      <a:accent3>
        <a:srgbClr val="ADADFF"/>
      </a:accent3>
      <a:accent4>
        <a:srgbClr val="DADA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16921</TotalTime>
  <Words>1312</Words>
  <Application>Microsoft Macintosh PowerPoint</Application>
  <PresentationFormat>On-screen Show (4:3)</PresentationFormat>
  <Paragraphs>546</Paragraphs>
  <Slides>30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Default Design</vt:lpstr>
      <vt:lpstr>Slide 1</vt:lpstr>
      <vt:lpstr>Agenda</vt:lpstr>
      <vt:lpstr>2014 Board of Directors</vt:lpstr>
      <vt:lpstr>2014 Committee Chairs</vt:lpstr>
      <vt:lpstr>2014 Street Captains</vt:lpstr>
      <vt:lpstr>Architectural Review Committee</vt:lpstr>
      <vt:lpstr>2014 Budget Overview - Income</vt:lpstr>
      <vt:lpstr>2014 Budget Overview - Budget</vt:lpstr>
      <vt:lpstr>Cost Center Reports</vt:lpstr>
      <vt:lpstr>Administration</vt:lpstr>
      <vt:lpstr>Social Committee</vt:lpstr>
      <vt:lpstr>Clubhouse &amp; Pool -1</vt:lpstr>
      <vt:lpstr>Clubhouse &amp; Pool - 2</vt:lpstr>
      <vt:lpstr>Landscaping</vt:lpstr>
      <vt:lpstr>Ponds and Waterways</vt:lpstr>
      <vt:lpstr>2014 Collection Comments</vt:lpstr>
      <vt:lpstr>2014 Budget Overview</vt:lpstr>
      <vt:lpstr>2014 Reserve Fund Balances</vt:lpstr>
      <vt:lpstr>2014 Capital Expense</vt:lpstr>
      <vt:lpstr>2014 Financial Report Questions</vt:lpstr>
      <vt:lpstr>Remember to Sign In</vt:lpstr>
      <vt:lpstr>Strategic Planning Current</vt:lpstr>
      <vt:lpstr>Strategic Planning 5 Years General Reserve</vt:lpstr>
      <vt:lpstr>Strategic Planning Current Pool &amp; Clubhouse</vt:lpstr>
      <vt:lpstr>Proposed 2015 Budget - Expense</vt:lpstr>
      <vt:lpstr>Proposed 2015 Budget - Income</vt:lpstr>
      <vt:lpstr>Proposed Reserve Fund </vt:lpstr>
      <vt:lpstr>2015 Dues</vt:lpstr>
      <vt:lpstr>Late Fee Policy</vt:lpstr>
      <vt:lpstr>Questions from Attendees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rwsta_000</dc:creator>
  <cp:lastModifiedBy>Jane Horton</cp:lastModifiedBy>
  <cp:revision>260</cp:revision>
  <dcterms:created xsi:type="dcterms:W3CDTF">2015-03-24T00:26:28Z</dcterms:created>
  <dcterms:modified xsi:type="dcterms:W3CDTF">2015-03-24T00:26:56Z</dcterms:modified>
</cp:coreProperties>
</file>